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sldIdLst>
    <p:sldId id="256" r:id="rId2"/>
    <p:sldId id="274" r:id="rId3"/>
    <p:sldId id="336" r:id="rId4"/>
    <p:sldId id="323" r:id="rId5"/>
    <p:sldId id="305" r:id="rId6"/>
    <p:sldId id="306" r:id="rId7"/>
    <p:sldId id="307" r:id="rId8"/>
    <p:sldId id="308" r:id="rId9"/>
    <p:sldId id="321" r:id="rId10"/>
    <p:sldId id="312" r:id="rId11"/>
    <p:sldId id="311" r:id="rId12"/>
    <p:sldId id="324" r:id="rId13"/>
    <p:sldId id="325" r:id="rId14"/>
    <p:sldId id="326" r:id="rId15"/>
    <p:sldId id="304" r:id="rId16"/>
    <p:sldId id="333" r:id="rId17"/>
    <p:sldId id="313" r:id="rId18"/>
    <p:sldId id="327" r:id="rId19"/>
    <p:sldId id="328" r:id="rId20"/>
    <p:sldId id="329" r:id="rId21"/>
    <p:sldId id="337" r:id="rId22"/>
    <p:sldId id="315" r:id="rId23"/>
    <p:sldId id="316" r:id="rId24"/>
    <p:sldId id="330" r:id="rId25"/>
    <p:sldId id="338" r:id="rId26"/>
    <p:sldId id="331" r:id="rId27"/>
    <p:sldId id="334" r:id="rId28"/>
    <p:sldId id="332" r:id="rId29"/>
    <p:sldId id="267" r:id="rId30"/>
    <p:sldId id="318" r:id="rId31"/>
    <p:sldId id="335" r:id="rId32"/>
    <p:sldId id="317" r:id="rId33"/>
    <p:sldId id="270" r:id="rId34"/>
  </p:sldIdLst>
  <p:sldSz cx="9144000" cy="6858000" type="screen4x3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CC"/>
    <a:srgbClr val="E3FFA3"/>
    <a:srgbClr val="CCFFFF"/>
    <a:srgbClr val="B0FF01"/>
    <a:srgbClr val="F6E7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4" d="100"/>
          <a:sy n="104" d="100"/>
        </p:scale>
        <p:origin x="1746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hlavičky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3" name="Zástupný symbol dátum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58115E-BF06-4DBF-B368-A7382B8B6FC4}" type="datetimeFigureOut">
              <a:rPr lang="sk-SK" smtClean="0"/>
              <a:t>27. 11. 2023</a:t>
            </a:fld>
            <a:endParaRPr lang="sk-SK"/>
          </a:p>
        </p:txBody>
      </p:sp>
      <p:sp>
        <p:nvSpPr>
          <p:cNvPr id="4" name="Zástupný symbol obrazu snímky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k-SK"/>
          </a:p>
        </p:txBody>
      </p:sp>
      <p:sp>
        <p:nvSpPr>
          <p:cNvPr id="5" name="Zástupný symbol poznámo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82ABB9-02C4-41CC-ACAD-1579B0A44DB5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4181044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82ABB9-02C4-41CC-ACAD-1579B0A44DB5}" type="slidenum">
              <a:rPr lang="sk-SK" smtClean="0"/>
              <a:t>22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20948416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82ABB9-02C4-41CC-ACAD-1579B0A44DB5}" type="slidenum">
              <a:rPr kumimoji="0" lang="sk-SK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sk-SK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9577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82ABB9-02C4-41CC-ACAD-1579B0A44DB5}" type="slidenum">
              <a:rPr lang="sk-SK" smtClean="0"/>
              <a:t>32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2752290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82ABB9-02C4-41CC-ACAD-1579B0A44DB5}" type="slidenum">
              <a:rPr lang="sk-SK" smtClean="0"/>
              <a:t>33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2482762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82ABB9-02C4-41CC-ACAD-1579B0A44DB5}" type="slidenum">
              <a:rPr lang="sk-SK" smtClean="0"/>
              <a:t>23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0827581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82ABB9-02C4-41CC-ACAD-1579B0A44DB5}" type="slidenum">
              <a:rPr lang="sk-SK" smtClean="0"/>
              <a:t>24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9732587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82ABB9-02C4-41CC-ACAD-1579B0A44DB5}" type="slidenum">
              <a:rPr lang="sk-SK" smtClean="0"/>
              <a:t>25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3913076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82ABB9-02C4-41CC-ACAD-1579B0A44DB5}" type="slidenum">
              <a:rPr lang="sk-SK" smtClean="0"/>
              <a:t>26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848522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82ABB9-02C4-41CC-ACAD-1579B0A44DB5}" type="slidenum">
              <a:rPr lang="sk-SK" smtClean="0"/>
              <a:t>27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7525682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82ABB9-02C4-41CC-ACAD-1579B0A44DB5}" type="slidenum">
              <a:rPr lang="sk-SK" smtClean="0"/>
              <a:t>28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6918732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82ABB9-02C4-41CC-ACAD-1579B0A44DB5}" type="slidenum">
              <a:rPr kumimoji="0" lang="sk-SK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sk-SK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82762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82ABB9-02C4-41CC-ACAD-1579B0A44DB5}" type="slidenum">
              <a:rPr kumimoji="0" lang="sk-SK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sk-SK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95349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k-SK"/>
              <a:t>Upravte štýl predlohy podnadpisov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B8655-1E98-44D2-8961-82C6CD1020FA}" type="datetimeFigureOut">
              <a:rPr lang="sk-SK" smtClean="0"/>
              <a:t>27. 11. 2023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E5F38-D7FF-49E9-9072-59E827FE9500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2398774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B8655-1E98-44D2-8961-82C6CD1020FA}" type="datetimeFigureOut">
              <a:rPr lang="sk-SK" smtClean="0"/>
              <a:t>27. 11. 2023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E5F38-D7FF-49E9-9072-59E827FE9500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5838728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B8655-1E98-44D2-8961-82C6CD1020FA}" type="datetimeFigureOut">
              <a:rPr lang="sk-SK" smtClean="0"/>
              <a:t>27. 11. 2023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E5F38-D7FF-49E9-9072-59E827FE9500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8899574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B8655-1E98-44D2-8961-82C6CD1020FA}" type="datetimeFigureOut">
              <a:rPr lang="sk-SK" smtClean="0"/>
              <a:t>27. 11. 2023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E5F38-D7FF-49E9-9072-59E827FE9500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5783164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B8655-1E98-44D2-8961-82C6CD1020FA}" type="datetimeFigureOut">
              <a:rPr lang="sk-SK" smtClean="0"/>
              <a:t>27. 11. 2023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E5F38-D7FF-49E9-9072-59E827FE9500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7693974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B8655-1E98-44D2-8961-82C6CD1020FA}" type="datetimeFigureOut">
              <a:rPr lang="sk-SK" smtClean="0"/>
              <a:t>27. 11. 2023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E5F38-D7FF-49E9-9072-59E827FE9500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823220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7" name="Zástupný symbol dátum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B8655-1E98-44D2-8961-82C6CD1020FA}" type="datetimeFigureOut">
              <a:rPr lang="sk-SK" smtClean="0"/>
              <a:t>27. 11. 2023</a:t>
            </a:fld>
            <a:endParaRPr lang="sk-SK"/>
          </a:p>
        </p:txBody>
      </p:sp>
      <p:sp>
        <p:nvSpPr>
          <p:cNvPr id="8" name="Zástupný symbol päty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Zástupný symbol čísla snímky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E5F38-D7FF-49E9-9072-59E827FE9500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2948763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dátum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B8655-1E98-44D2-8961-82C6CD1020FA}" type="datetimeFigureOut">
              <a:rPr lang="sk-SK" smtClean="0"/>
              <a:t>27. 11. 2023</a:t>
            </a:fld>
            <a:endParaRPr lang="sk-SK"/>
          </a:p>
        </p:txBody>
      </p:sp>
      <p:sp>
        <p:nvSpPr>
          <p:cNvPr id="4" name="Zástupný symbol päty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E5F38-D7FF-49E9-9072-59E827FE9500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6198656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dátum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B8655-1E98-44D2-8961-82C6CD1020FA}" type="datetimeFigureOut">
              <a:rPr lang="sk-SK" smtClean="0"/>
              <a:t>27. 11. 2023</a:t>
            </a:fld>
            <a:endParaRPr lang="sk-SK"/>
          </a:p>
        </p:txBody>
      </p:sp>
      <p:sp>
        <p:nvSpPr>
          <p:cNvPr id="3" name="Zástupný symbol päty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E5F38-D7FF-49E9-9072-59E827FE9500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0420737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B8655-1E98-44D2-8961-82C6CD1020FA}" type="datetimeFigureOut">
              <a:rPr lang="sk-SK" smtClean="0"/>
              <a:t>27. 11. 2023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E5F38-D7FF-49E9-9072-59E827FE9500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3714060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rázka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B8655-1E98-44D2-8961-82C6CD1020FA}" type="datetimeFigureOut">
              <a:rPr lang="sk-SK" smtClean="0"/>
              <a:t>27. 11. 2023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E5F38-D7FF-49E9-9072-59E827FE9500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8371996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nadpis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FB8655-1E98-44D2-8961-82C6CD1020FA}" type="datetimeFigureOut">
              <a:rPr lang="sk-SK" smtClean="0"/>
              <a:t>27. 11. 2023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4E5F38-D7FF-49E9-9072-59E827FE9500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1583987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0" y="836712"/>
            <a:ext cx="9144000" cy="2016224"/>
          </a:xfrm>
          <a:solidFill>
            <a:srgbClr val="FFC000"/>
          </a:solidFill>
        </p:spPr>
        <p:txBody>
          <a:bodyPr>
            <a:noAutofit/>
          </a:bodyPr>
          <a:lstStyle/>
          <a:p>
            <a:pPr algn="ctr"/>
            <a:r>
              <a:rPr lang="sk-SK" sz="4400" dirty="0"/>
              <a:t>RADA PREDSEDOV POZ</a:t>
            </a:r>
            <a:br>
              <a:rPr lang="sk-SK" sz="4400" dirty="0"/>
            </a:br>
            <a:r>
              <a:rPr lang="sk-SK" sz="4400" dirty="0"/>
              <a:t>SVIT</a:t>
            </a:r>
            <a:br>
              <a:rPr lang="sk-SK" sz="4400" dirty="0"/>
            </a:br>
            <a:r>
              <a:rPr lang="sk-SK" sz="4400" dirty="0"/>
              <a:t>23. – 24. 11. 2023</a:t>
            </a:r>
          </a:p>
        </p:txBody>
      </p:sp>
      <p:pic>
        <p:nvPicPr>
          <p:cNvPr id="9" name="Zástupný symbol obsahu 8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2996952"/>
            <a:ext cx="3600400" cy="3678672"/>
          </a:xfrm>
        </p:spPr>
      </p:pic>
      <p:sp>
        <p:nvSpPr>
          <p:cNvPr id="8" name="Zástupný symbol textu 7"/>
          <p:cNvSpPr>
            <a:spLocks noGrp="1"/>
          </p:cNvSpPr>
          <p:nvPr>
            <p:ph type="body" sz="half" idx="2"/>
          </p:nvPr>
        </p:nvSpPr>
        <p:spPr>
          <a:xfrm>
            <a:off x="4211960" y="4725144"/>
            <a:ext cx="3168352" cy="1944216"/>
          </a:xfrm>
        </p:spPr>
        <p:txBody>
          <a:bodyPr>
            <a:normAutofit/>
          </a:bodyPr>
          <a:lstStyle/>
          <a:p>
            <a:r>
              <a:rPr lang="sk-SK" sz="2400" dirty="0"/>
              <a:t>        </a:t>
            </a:r>
          </a:p>
        </p:txBody>
      </p:sp>
    </p:spTree>
    <p:extLst>
      <p:ext uri="{BB962C8B-B14F-4D97-AF65-F5344CB8AC3E}">
        <p14:creationId xmlns:p14="http://schemas.microsoft.com/office/powerpoint/2010/main" val="12337898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>
            <a:alpha val="54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1354" y="260648"/>
            <a:ext cx="7056784" cy="1143000"/>
          </a:xfrm>
          <a:solidFill>
            <a:srgbClr val="00B0F0"/>
          </a:solidFill>
        </p:spPr>
        <p:txBody>
          <a:bodyPr>
            <a:normAutofit/>
          </a:bodyPr>
          <a:lstStyle/>
          <a:p>
            <a:r>
              <a:rPr lang="sk-SK" sz="4000" dirty="0"/>
              <a:t>Rokovania so zamestnávateľmi</a:t>
            </a:r>
          </a:p>
        </p:txBody>
      </p:sp>
      <p:sp>
        <p:nvSpPr>
          <p:cNvPr id="6" name="Zástupný symbol obsahu 5"/>
          <p:cNvSpPr>
            <a:spLocks noGrp="1"/>
          </p:cNvSpPr>
          <p:nvPr>
            <p:ph idx="1"/>
          </p:nvPr>
        </p:nvSpPr>
        <p:spPr>
          <a:xfrm>
            <a:off x="323528" y="1412776"/>
            <a:ext cx="8496944" cy="518457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k-SK" sz="3000" u="sng" dirty="0"/>
              <a:t>Prerokovania v súlade s legislatívou a KZ</a:t>
            </a:r>
          </a:p>
          <a:p>
            <a:pPr marL="0" indent="0">
              <a:buNone/>
            </a:pPr>
            <a:endParaRPr lang="sk-SK" sz="2200" u="sng" dirty="0"/>
          </a:p>
          <a:p>
            <a:pPr marL="0" indent="0">
              <a:buNone/>
            </a:pPr>
            <a:r>
              <a:rPr lang="sk-SK" sz="2800" b="1" dirty="0"/>
              <a:t>SPP</a:t>
            </a:r>
          </a:p>
          <a:p>
            <a:pPr marL="0" indent="0">
              <a:buNone/>
            </a:pPr>
            <a:endParaRPr lang="sk-SK" sz="2200" dirty="0"/>
          </a:p>
          <a:p>
            <a:r>
              <a:rPr lang="sk-SK" sz="2000" dirty="0"/>
              <a:t>Dňa 1.3.2023 sa konalo rokovanie predsedu POZ a predsedníčky PV OZO SPP s právničkou SPP JUDr. </a:t>
            </a:r>
            <a:r>
              <a:rPr lang="sk-SK" sz="2000" dirty="0" err="1"/>
              <a:t>Bareczovou</a:t>
            </a:r>
            <a:r>
              <a:rPr lang="sk-SK" sz="2000" dirty="0"/>
              <a:t> ohľadom prerokovania pravidiel výberu benefitu zo sociálneho fondu.</a:t>
            </a:r>
          </a:p>
          <a:p>
            <a:pPr>
              <a:spcAft>
                <a:spcPts val="1000"/>
              </a:spcAft>
            </a:pPr>
            <a:r>
              <a:rPr lang="sk-SK" sz="2000" dirty="0"/>
              <a:t>Dňa 12.4.2023 sa konalo prerokovanie predsedu POZ a predsedníčky PV OZO SPP s právničkou SPP JUDr. </a:t>
            </a:r>
            <a:r>
              <a:rPr lang="sk-SK" sz="2000" dirty="0" err="1"/>
              <a:t>Bareczovou</a:t>
            </a:r>
            <a:r>
              <a:rPr lang="sk-SK" sz="2000" dirty="0"/>
              <a:t> ohľadom </a:t>
            </a:r>
            <a:r>
              <a:rPr lang="sk-SK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Dohoda o nerovnomernom rozvrhnutí pracovného času v zmysle § 87 Zákonníka práce v zákazníckom centre Nitra - Prevádzka obchodné centrum Mlyny</a:t>
            </a:r>
            <a:endParaRPr lang="sk-SK" sz="2000" dirty="0"/>
          </a:p>
          <a:p>
            <a:r>
              <a:rPr lang="sk-SK" sz="2000" dirty="0"/>
              <a:t>Dňa 20.4.2023 sa konalo </a:t>
            </a:r>
            <a:r>
              <a:rPr lang="sk-SK" sz="1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Fórum sociálnych partnerov. Jeho účelom je predovšetkým vytvorenie priestoru na diskusiu zástupcov odborov s členmi predstavenstva, o aktuálnych témach v spoločnosti SPP, </a:t>
            </a:r>
            <a:r>
              <a:rPr lang="sk-SK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a.s</a:t>
            </a:r>
            <a:r>
              <a:rPr lang="sk-SK" sz="1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. </a:t>
            </a:r>
            <a:endParaRPr lang="sk-SK" sz="2000" dirty="0"/>
          </a:p>
          <a:p>
            <a:pPr marL="0" indent="0">
              <a:buNone/>
            </a:pPr>
            <a:endParaRPr lang="sk-SK" sz="2000" dirty="0"/>
          </a:p>
          <a:p>
            <a:pPr marL="0" indent="0">
              <a:buNone/>
            </a:pPr>
            <a:endParaRPr lang="sk-SK" sz="1800" dirty="0"/>
          </a:p>
          <a:p>
            <a:pPr marL="0" indent="0">
              <a:buNone/>
            </a:pPr>
            <a:endParaRPr lang="sk-SK" sz="1800" dirty="0"/>
          </a:p>
        </p:txBody>
      </p:sp>
      <p:pic>
        <p:nvPicPr>
          <p:cNvPr id="7" name="Zástupný symbol obsahu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320" y="41943"/>
            <a:ext cx="1480698" cy="1512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77272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>
            <a:alpha val="54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1354" y="260648"/>
            <a:ext cx="7056784" cy="1143000"/>
          </a:xfrm>
          <a:solidFill>
            <a:srgbClr val="00B0F0"/>
          </a:solidFill>
        </p:spPr>
        <p:txBody>
          <a:bodyPr>
            <a:normAutofit/>
          </a:bodyPr>
          <a:lstStyle/>
          <a:p>
            <a:r>
              <a:rPr lang="sk-SK" sz="4000" dirty="0"/>
              <a:t>Rokovania so zamestnávateľmi</a:t>
            </a:r>
          </a:p>
        </p:txBody>
      </p:sp>
      <p:sp>
        <p:nvSpPr>
          <p:cNvPr id="6" name="Zástupný symbol obsahu 5"/>
          <p:cNvSpPr>
            <a:spLocks noGrp="1"/>
          </p:cNvSpPr>
          <p:nvPr>
            <p:ph idx="1"/>
          </p:nvPr>
        </p:nvSpPr>
        <p:spPr>
          <a:xfrm>
            <a:off x="323528" y="1412776"/>
            <a:ext cx="8496944" cy="518457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k-SK" sz="2400" u="sng" dirty="0"/>
              <a:t>Prerokovania v súlade s legislatívou a KZ</a:t>
            </a:r>
          </a:p>
          <a:p>
            <a:pPr marL="0" indent="0">
              <a:buNone/>
            </a:pPr>
            <a:endParaRPr lang="sk-SK" sz="2000" u="sng" dirty="0"/>
          </a:p>
          <a:p>
            <a:pPr marL="0" indent="0">
              <a:buNone/>
            </a:pPr>
            <a:r>
              <a:rPr lang="sk-SK" sz="2800" b="1" dirty="0"/>
              <a:t>SPP</a:t>
            </a:r>
          </a:p>
          <a:p>
            <a:pPr marL="0" indent="0">
              <a:buNone/>
            </a:pPr>
            <a:endParaRPr lang="sk-SK" sz="2000" dirty="0"/>
          </a:p>
          <a:p>
            <a:r>
              <a:rPr lang="sk-SK" sz="2000" dirty="0"/>
              <a:t>Dňa 3.8.2023 bol zamestnávateľovi doručený návrh dodatku č. 1 ku KZ SPP na roky 2023 – 2024.</a:t>
            </a:r>
          </a:p>
          <a:p>
            <a:r>
              <a:rPr lang="sk-SK" sz="2000" dirty="0"/>
              <a:t>Dňa 5.9.2023 sa konalo </a:t>
            </a:r>
            <a:r>
              <a:rPr lang="sk-SK" sz="20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v súvislosti s novelou Zákonníka práce, potrebami praxe a úpravou niektorých interných predpisov,  </a:t>
            </a:r>
            <a:r>
              <a:rPr lang="sk-SK" sz="2000" dirty="0">
                <a:latin typeface="Calibri" panose="020F0502020204030204" pitchFamily="34" charset="0"/>
                <a:ea typeface="Calibri" panose="020F0502020204030204" pitchFamily="34" charset="0"/>
              </a:rPr>
              <a:t>p</a:t>
            </a:r>
            <a:r>
              <a:rPr lang="sk-SK" sz="20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rerokovanie návrhu úprav niektorých ustanovení Pracovného poriadku SPP za </a:t>
            </a:r>
            <a:r>
              <a:rPr lang="sk-SK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účasti</a:t>
            </a:r>
            <a:r>
              <a:rPr lang="sk-SK" sz="2000" dirty="0" err="1"/>
              <a:t>členov</a:t>
            </a:r>
            <a:r>
              <a:rPr lang="sk-SK" sz="2000" dirty="0"/>
              <a:t> PV OZO SPP a zamestnávateľa.</a:t>
            </a:r>
          </a:p>
          <a:p>
            <a:r>
              <a:rPr lang="sk-SK" sz="2000" dirty="0"/>
              <a:t> V dňoch 12. a 13.9.2023 sa realizovali voľby člena do DR SPP voleného zamestnancami spoločnosti. Kandidát za POZ Ing. Miloš Dančo bol zvolený.</a:t>
            </a:r>
          </a:p>
          <a:p>
            <a:r>
              <a:rPr lang="sk-SK" sz="2000" dirty="0"/>
              <a:t>Dňa 14.9.2023 bol predsedovi POZ doručený od zamestnávateľa protinávrh dodatku č. 1 ku KZ SPP na roky 2023 – 2024.</a:t>
            </a:r>
          </a:p>
          <a:p>
            <a:endParaRPr lang="sk-SK" sz="2000" dirty="0"/>
          </a:p>
          <a:p>
            <a:pPr marL="0" indent="0">
              <a:buNone/>
            </a:pPr>
            <a:endParaRPr lang="sk-SK" sz="2000" dirty="0"/>
          </a:p>
          <a:p>
            <a:endParaRPr lang="sk-SK" sz="2000" dirty="0"/>
          </a:p>
          <a:p>
            <a:pPr marL="0" indent="0">
              <a:buNone/>
            </a:pPr>
            <a:endParaRPr lang="sk-SK" sz="2000" dirty="0"/>
          </a:p>
          <a:p>
            <a:pPr marL="0" indent="0">
              <a:buNone/>
            </a:pPr>
            <a:endParaRPr lang="sk-SK" sz="1800" dirty="0"/>
          </a:p>
          <a:p>
            <a:pPr marL="0" indent="0">
              <a:buNone/>
            </a:pPr>
            <a:endParaRPr lang="sk-SK" sz="1800" dirty="0"/>
          </a:p>
        </p:txBody>
      </p:sp>
      <p:pic>
        <p:nvPicPr>
          <p:cNvPr id="7" name="Zástupný symbol obsahu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320" y="41943"/>
            <a:ext cx="1480698" cy="1512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7529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>
            <a:alpha val="54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1354" y="260648"/>
            <a:ext cx="7056784" cy="1143000"/>
          </a:xfrm>
          <a:solidFill>
            <a:srgbClr val="00B0F0"/>
          </a:solidFill>
        </p:spPr>
        <p:txBody>
          <a:bodyPr>
            <a:normAutofit/>
          </a:bodyPr>
          <a:lstStyle/>
          <a:p>
            <a:r>
              <a:rPr lang="sk-SK" sz="4000" dirty="0"/>
              <a:t>Rokovania so zamestnávateľmi</a:t>
            </a:r>
          </a:p>
        </p:txBody>
      </p:sp>
      <p:sp>
        <p:nvSpPr>
          <p:cNvPr id="6" name="Zástupný symbol obsahu 5"/>
          <p:cNvSpPr>
            <a:spLocks noGrp="1"/>
          </p:cNvSpPr>
          <p:nvPr>
            <p:ph idx="1"/>
          </p:nvPr>
        </p:nvSpPr>
        <p:spPr>
          <a:xfrm>
            <a:off x="323528" y="1412776"/>
            <a:ext cx="8496944" cy="5184576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sk-SK" sz="2400" u="sng" dirty="0"/>
              <a:t>Prerokovania v súlade s legislatívou a KZ</a:t>
            </a:r>
          </a:p>
          <a:p>
            <a:pPr marL="0" indent="0">
              <a:buNone/>
            </a:pPr>
            <a:endParaRPr lang="sk-SK" sz="2000" u="sng" dirty="0"/>
          </a:p>
          <a:p>
            <a:pPr marL="0" indent="0">
              <a:buNone/>
            </a:pPr>
            <a:r>
              <a:rPr lang="sk-SK" sz="2800" b="1" dirty="0"/>
              <a:t>SPP</a:t>
            </a:r>
          </a:p>
          <a:p>
            <a:pPr marL="0" indent="0">
              <a:buNone/>
            </a:pPr>
            <a:endParaRPr lang="sk-SK" sz="1000" dirty="0"/>
          </a:p>
          <a:p>
            <a:r>
              <a:rPr lang="sk-SK" sz="2000" b="0" i="0" dirty="0">
                <a:solidFill>
                  <a:srgbClr val="333333"/>
                </a:solidFill>
                <a:effectLst/>
              </a:rPr>
              <a:t>Dňa 20.9.2023 sa konalo </a:t>
            </a:r>
            <a:r>
              <a:rPr lang="sk-SK" sz="2000" b="1" i="0" u="sng" dirty="0">
                <a:solidFill>
                  <a:srgbClr val="333333"/>
                </a:solidFill>
                <a:effectLst/>
              </a:rPr>
              <a:t>1. kolo kolektívneho vyjednávania  </a:t>
            </a:r>
            <a:r>
              <a:rPr lang="sk-SK" sz="2000" b="0" i="0" dirty="0">
                <a:solidFill>
                  <a:srgbClr val="333333"/>
                </a:solidFill>
                <a:effectLst/>
              </a:rPr>
              <a:t>o návrhu Dodatku č. 1 ku Kolektívnej zmluve SPP na roky 2023 a 2024, ktorý predložil POZ. Vo väzbe na odpoveď zamestnávateľa k pôvodne predloženému návrhu Dodatku č.1 PV OZO SPP na svojom zasadnutí, ktoré sa konalo dňa 19.9.2023 v Lučenci, rozhodol o úprave pôvodného návrhu pri riešení mzdovej oblasti a predložení nového znenia Dodatku č.1 zamestnávateľovi. Zástupkyňa zamestnávateľa uviedla, že predložený upravený návrh Dodatku č. 1 ku Kolektívnej zmluve SPP na roky 2023 a 2024 musí prerokovať s generálnym riaditeľom SPP. O výsledku bude informovať zástupcu POZ a dohodnú sa na ďalšom postupe pri kolektívnom vyjednávaní. Za POZ sa kolektívneho vyjednávania zúčastnili členovia komisie pre kolektívne vyjednávanie: Pavol Korienek, Viera Uhrová, Ing. Miloš Dančo, Ing. Robert Maguth a Ing. Peter Vaštík.</a:t>
            </a:r>
          </a:p>
          <a:p>
            <a:endParaRPr lang="sk-SK" sz="2000" dirty="0"/>
          </a:p>
          <a:p>
            <a:pPr marL="0" indent="0">
              <a:buNone/>
            </a:pPr>
            <a:endParaRPr lang="sk-SK" sz="2000" dirty="0"/>
          </a:p>
          <a:p>
            <a:endParaRPr lang="sk-SK" sz="2000" dirty="0"/>
          </a:p>
          <a:p>
            <a:pPr marL="0" indent="0">
              <a:buNone/>
            </a:pPr>
            <a:endParaRPr lang="sk-SK" sz="2000" dirty="0"/>
          </a:p>
          <a:p>
            <a:pPr marL="0" indent="0">
              <a:buNone/>
            </a:pPr>
            <a:endParaRPr lang="sk-SK" sz="1800" dirty="0"/>
          </a:p>
          <a:p>
            <a:pPr marL="0" indent="0">
              <a:buNone/>
            </a:pPr>
            <a:endParaRPr lang="sk-SK" sz="1800" dirty="0"/>
          </a:p>
        </p:txBody>
      </p:sp>
      <p:pic>
        <p:nvPicPr>
          <p:cNvPr id="7" name="Zástupný symbol obsahu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320" y="41943"/>
            <a:ext cx="1480698" cy="1512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6592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>
            <a:alpha val="54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1354" y="260648"/>
            <a:ext cx="7056784" cy="1143000"/>
          </a:xfrm>
          <a:solidFill>
            <a:srgbClr val="00B0F0"/>
          </a:solidFill>
        </p:spPr>
        <p:txBody>
          <a:bodyPr>
            <a:normAutofit/>
          </a:bodyPr>
          <a:lstStyle/>
          <a:p>
            <a:r>
              <a:rPr lang="sk-SK" sz="4000" dirty="0"/>
              <a:t>Rokovania so zamestnávateľmi</a:t>
            </a:r>
          </a:p>
        </p:txBody>
      </p:sp>
      <p:sp>
        <p:nvSpPr>
          <p:cNvPr id="6" name="Zástupný symbol obsahu 5"/>
          <p:cNvSpPr>
            <a:spLocks noGrp="1"/>
          </p:cNvSpPr>
          <p:nvPr>
            <p:ph idx="1"/>
          </p:nvPr>
        </p:nvSpPr>
        <p:spPr>
          <a:xfrm>
            <a:off x="323528" y="1412776"/>
            <a:ext cx="8496944" cy="5184576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sk-SK" sz="2400" u="sng" dirty="0"/>
              <a:t>Prerokovania v súlade s legislatívou a KZ</a:t>
            </a:r>
          </a:p>
          <a:p>
            <a:pPr marL="0" indent="0">
              <a:buNone/>
            </a:pPr>
            <a:endParaRPr lang="sk-SK" sz="1100" u="sng" dirty="0"/>
          </a:p>
          <a:p>
            <a:pPr marL="0" indent="0">
              <a:buNone/>
            </a:pPr>
            <a:r>
              <a:rPr lang="sk-SK" sz="2800" b="1" dirty="0"/>
              <a:t>SPP</a:t>
            </a:r>
          </a:p>
          <a:p>
            <a:pPr marL="0" indent="0">
              <a:buNone/>
            </a:pPr>
            <a:endParaRPr lang="sk-SK" sz="1100" b="1" dirty="0"/>
          </a:p>
          <a:p>
            <a:r>
              <a:rPr lang="sk-SK" sz="2000" dirty="0">
                <a:solidFill>
                  <a:srgbClr val="333333"/>
                </a:solidFill>
              </a:rPr>
              <a:t>Dňa 3.10.2023 predseda POZ prevzal od zamestnávateľa informáciu o stanovisku zamestnávateľa k upravenému Dodatku č. 1 ku Kolektívnej zmluve SPP na roky 2023 a 2024, o ktorom rokovali so zamestnávateľom na 1. kole kolektívneho vyjednávania dňa 20.9.2023.</a:t>
            </a:r>
          </a:p>
          <a:p>
            <a:pPr algn="l"/>
            <a:r>
              <a:rPr lang="sk-SK" sz="2000" b="0" i="0" dirty="0">
                <a:solidFill>
                  <a:srgbClr val="333333"/>
                </a:solidFill>
                <a:effectLst/>
              </a:rPr>
              <a:t>Dňa 10.10.2023 sa konalo </a:t>
            </a:r>
            <a:r>
              <a:rPr lang="sk-SK" sz="2000" b="1" i="0" u="sng" dirty="0">
                <a:solidFill>
                  <a:srgbClr val="333333"/>
                </a:solidFill>
                <a:effectLst/>
              </a:rPr>
              <a:t>2. kolo kolektívneho vyjednávania  </a:t>
            </a:r>
            <a:r>
              <a:rPr lang="sk-SK" sz="2000" b="0" i="0" dirty="0">
                <a:solidFill>
                  <a:srgbClr val="333333"/>
                </a:solidFill>
                <a:effectLst/>
              </a:rPr>
              <a:t>o návrhu Dodatku č. 1 ku Kolektívnej zmluve SPP na roky 2023 a 2024, ktorý predložil POZ. Vo väzbe na druhú odpoveď zamestnávateľa k upravenému návrhu Dodatku č.1 PV OZO SPP na svojom zasadnutí, ktoré sa konalo dňa 5.10.2023 on-line, rozhodol o úprave pôvodného návrhu pri riešení mzdovej oblasti a predložení nového znenia Dodatku č.1 zamestnávateľovi. Zástupkyňa zamestnávateľa uviedla, že predložený upravený návrh Dodatku č. 1 ku Kolektívnej zmluve SPP na roky 2023 a 2024 musí prerokovať s generálnym riaditeľom SPP. O výsledku bude informovať zástupcu POZ a dohodnú sa na ďalšom postupe pri kolektívnom vyjednávaní.</a:t>
            </a:r>
          </a:p>
          <a:p>
            <a:endParaRPr lang="sk-SK" sz="2000" dirty="0"/>
          </a:p>
          <a:p>
            <a:pPr marL="0" indent="0">
              <a:buNone/>
            </a:pPr>
            <a:endParaRPr lang="sk-SK" sz="1000" dirty="0"/>
          </a:p>
          <a:p>
            <a:pPr marL="0" indent="0">
              <a:buNone/>
            </a:pPr>
            <a:endParaRPr lang="sk-SK" sz="2000" dirty="0"/>
          </a:p>
          <a:p>
            <a:endParaRPr lang="sk-SK" sz="2000" dirty="0"/>
          </a:p>
          <a:p>
            <a:pPr marL="0" indent="0">
              <a:buNone/>
            </a:pPr>
            <a:endParaRPr lang="sk-SK" sz="2000" dirty="0"/>
          </a:p>
          <a:p>
            <a:pPr marL="0" indent="0">
              <a:buNone/>
            </a:pPr>
            <a:endParaRPr lang="sk-SK" sz="1800" dirty="0"/>
          </a:p>
          <a:p>
            <a:pPr marL="0" indent="0">
              <a:buNone/>
            </a:pPr>
            <a:endParaRPr lang="sk-SK" sz="1800" dirty="0"/>
          </a:p>
        </p:txBody>
      </p:sp>
      <p:pic>
        <p:nvPicPr>
          <p:cNvPr id="7" name="Zástupný symbol obsahu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320" y="41943"/>
            <a:ext cx="1480698" cy="1512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74199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>
            <a:alpha val="54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1354" y="260648"/>
            <a:ext cx="7056784" cy="1143000"/>
          </a:xfrm>
          <a:solidFill>
            <a:srgbClr val="00B0F0"/>
          </a:solidFill>
        </p:spPr>
        <p:txBody>
          <a:bodyPr>
            <a:normAutofit/>
          </a:bodyPr>
          <a:lstStyle/>
          <a:p>
            <a:r>
              <a:rPr lang="sk-SK" sz="4000" dirty="0"/>
              <a:t>Rokovania so zamestnávateľmi</a:t>
            </a:r>
          </a:p>
        </p:txBody>
      </p:sp>
      <p:sp>
        <p:nvSpPr>
          <p:cNvPr id="6" name="Zástupný symbol obsahu 5"/>
          <p:cNvSpPr>
            <a:spLocks noGrp="1"/>
          </p:cNvSpPr>
          <p:nvPr>
            <p:ph idx="1"/>
          </p:nvPr>
        </p:nvSpPr>
        <p:spPr>
          <a:xfrm>
            <a:off x="323528" y="1412776"/>
            <a:ext cx="8496944" cy="518457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k-SK" sz="2400" u="sng" dirty="0"/>
              <a:t>Prerokovania v súlade s legislatívou a KZ</a:t>
            </a:r>
          </a:p>
          <a:p>
            <a:pPr marL="0" indent="0">
              <a:buNone/>
            </a:pPr>
            <a:endParaRPr lang="sk-SK" sz="1100" u="sng" dirty="0"/>
          </a:p>
          <a:p>
            <a:pPr marL="0" indent="0">
              <a:buNone/>
            </a:pPr>
            <a:r>
              <a:rPr lang="sk-SK" sz="2800" b="1" dirty="0"/>
              <a:t>SPP</a:t>
            </a:r>
            <a:endParaRPr lang="sk-SK" sz="1100" b="1" dirty="0"/>
          </a:p>
          <a:p>
            <a:r>
              <a:rPr lang="sk-SK" sz="1800" b="0" i="0" dirty="0">
                <a:solidFill>
                  <a:srgbClr val="333333"/>
                </a:solidFill>
                <a:effectLst/>
              </a:rPr>
              <a:t>predseda predstavenstva a generálny riaditeľ SPP Mgr. Miroslav Kulla a predseda Plynárenského odborového zväzu Pavol Korienek podpísali 23. októbra 2023 Dodatok č. 1 ku Kolektívnej zmluve spoločnosti Slovenský plynárenský priemysel, </a:t>
            </a:r>
            <a:r>
              <a:rPr lang="sk-SK" sz="1800" b="0" i="0" dirty="0" err="1">
                <a:solidFill>
                  <a:srgbClr val="333333"/>
                </a:solidFill>
                <a:effectLst/>
              </a:rPr>
              <a:t>a.s</a:t>
            </a:r>
            <a:r>
              <a:rPr lang="sk-SK" sz="1800" b="0" i="0" dirty="0">
                <a:solidFill>
                  <a:srgbClr val="333333"/>
                </a:solidFill>
                <a:effectLst/>
              </a:rPr>
              <a:t>. na roky 2023 až 2024. Dodatok je účinný od 1. januára 2024 do 31. decembra 2024, s výnimkou ustanovenia – odchodné pri odchode do predčasného starobného dôchodku, ktoré je účinné od 23. 10. 2023.  </a:t>
            </a:r>
            <a:endParaRPr lang="sk-SK" sz="1800" dirty="0"/>
          </a:p>
          <a:p>
            <a:pPr marL="0" indent="0">
              <a:buNone/>
            </a:pPr>
            <a:endParaRPr lang="sk-SK" sz="1000" dirty="0"/>
          </a:p>
          <a:p>
            <a:pPr marL="0" indent="0">
              <a:buNone/>
            </a:pPr>
            <a:endParaRPr lang="sk-SK" sz="2000" dirty="0"/>
          </a:p>
          <a:p>
            <a:endParaRPr lang="sk-SK" sz="2000" dirty="0"/>
          </a:p>
          <a:p>
            <a:pPr marL="0" indent="0">
              <a:buNone/>
            </a:pPr>
            <a:endParaRPr lang="sk-SK" sz="2000" dirty="0"/>
          </a:p>
          <a:p>
            <a:pPr marL="0" indent="0">
              <a:buNone/>
            </a:pPr>
            <a:endParaRPr lang="sk-SK" sz="1800" dirty="0"/>
          </a:p>
          <a:p>
            <a:pPr marL="0" indent="0">
              <a:buNone/>
            </a:pPr>
            <a:endParaRPr lang="sk-SK" sz="1800" dirty="0"/>
          </a:p>
        </p:txBody>
      </p:sp>
      <p:pic>
        <p:nvPicPr>
          <p:cNvPr id="7" name="Zástupný symbol obsahu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320" y="41943"/>
            <a:ext cx="1480698" cy="1512888"/>
          </a:xfrm>
          <a:prstGeom prst="rect">
            <a:avLst/>
          </a:prstGeom>
        </p:spPr>
      </p:pic>
      <p:pic>
        <p:nvPicPr>
          <p:cNvPr id="2" name="Obrázok 1">
            <a:extLst>
              <a:ext uri="{FF2B5EF4-FFF2-40B4-BE49-F238E27FC236}">
                <a16:creationId xmlns:a16="http://schemas.microsoft.com/office/drawing/2014/main" id="{72EE5607-B313-8766-D4D7-B710DC6189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1488" y="4174124"/>
            <a:ext cx="3813299" cy="254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90271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1354" y="260648"/>
            <a:ext cx="7056784" cy="1143000"/>
          </a:xfrm>
          <a:solidFill>
            <a:srgbClr val="00B0F0"/>
          </a:solidFill>
        </p:spPr>
        <p:txBody>
          <a:bodyPr>
            <a:normAutofit/>
          </a:bodyPr>
          <a:lstStyle/>
          <a:p>
            <a:r>
              <a:rPr lang="sk-SK" sz="4000" dirty="0"/>
              <a:t>Rokovania so zamestnávateľmi</a:t>
            </a:r>
          </a:p>
        </p:txBody>
      </p:sp>
      <p:sp>
        <p:nvSpPr>
          <p:cNvPr id="6" name="Zástupný symbol obsahu 5"/>
          <p:cNvSpPr>
            <a:spLocks noGrp="1"/>
          </p:cNvSpPr>
          <p:nvPr>
            <p:ph idx="1"/>
          </p:nvPr>
        </p:nvSpPr>
        <p:spPr>
          <a:xfrm>
            <a:off x="323528" y="1412776"/>
            <a:ext cx="8496944" cy="518457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k-SK" sz="2600" u="sng" dirty="0"/>
              <a:t>Prerokovania v súlade s legislatívou a KZ</a:t>
            </a:r>
          </a:p>
          <a:p>
            <a:pPr marL="0" indent="0">
              <a:buNone/>
            </a:pPr>
            <a:endParaRPr lang="sk-SK" sz="2000" dirty="0"/>
          </a:p>
          <a:p>
            <a:pPr marL="0" indent="0">
              <a:buNone/>
            </a:pPr>
            <a:r>
              <a:rPr lang="sk-SK" sz="2800" b="1" dirty="0"/>
              <a:t>Eustream</a:t>
            </a:r>
          </a:p>
          <a:p>
            <a:pPr marL="0" indent="0">
              <a:buNone/>
            </a:pPr>
            <a:endParaRPr lang="sk-SK" sz="2000" dirty="0"/>
          </a:p>
          <a:p>
            <a:pPr marL="342900" lvl="0" indent="-342900"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sk-SK" sz="19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Predseda PVOZO sa zúčastňoval na prerokovaniach s poverenými zamestnancami ľudských zdrojov. Prerokovania sa týkali odchodov a prijímania nových  zamestnancov v spoločnosti eustream, </a:t>
            </a:r>
            <a:r>
              <a:rPr lang="sk-SK" sz="19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a.s</a:t>
            </a:r>
            <a:r>
              <a:rPr lang="sk-SK" sz="19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0" lvl="0" indent="0">
              <a:buNone/>
              <a:tabLst>
                <a:tab pos="457200" algn="l"/>
              </a:tabLst>
            </a:pPr>
            <a:endParaRPr lang="sk-SK" sz="19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sk-SK" sz="19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 mesiaci august 2023 bola na podnet predsedu OZO Rožňava riešená požiadavka o právne stanovisko k počítaniu časov v rámci Zákonníka práce a Kolektívnej zmluvy z dôvodu možnosti vyplatenia benefitu za odpracované roky pre zamestnanca, ktorý skončil pracovný pomer.</a:t>
            </a:r>
            <a:endParaRPr lang="sk-SK" sz="19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sk-SK" sz="2000" dirty="0"/>
          </a:p>
          <a:p>
            <a:pPr marL="0" indent="0">
              <a:buNone/>
            </a:pPr>
            <a:endParaRPr lang="sk-SK" sz="1800" dirty="0"/>
          </a:p>
          <a:p>
            <a:pPr marL="0" indent="0">
              <a:buNone/>
            </a:pPr>
            <a:endParaRPr lang="sk-SK" sz="1800" dirty="0"/>
          </a:p>
        </p:txBody>
      </p:sp>
      <p:pic>
        <p:nvPicPr>
          <p:cNvPr id="7" name="Zástupný symbol obsahu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320" y="41943"/>
            <a:ext cx="1480698" cy="1512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6772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1354" y="260648"/>
            <a:ext cx="7056784" cy="1143000"/>
          </a:xfrm>
          <a:solidFill>
            <a:srgbClr val="00B0F0"/>
          </a:solidFill>
        </p:spPr>
        <p:txBody>
          <a:bodyPr>
            <a:normAutofit/>
          </a:bodyPr>
          <a:lstStyle/>
          <a:p>
            <a:r>
              <a:rPr lang="sk-SK" sz="4000" dirty="0"/>
              <a:t>Rokovania so zamestnávateľmi</a:t>
            </a:r>
          </a:p>
        </p:txBody>
      </p:sp>
      <p:sp>
        <p:nvSpPr>
          <p:cNvPr id="6" name="Zástupný symbol obsahu 5"/>
          <p:cNvSpPr>
            <a:spLocks noGrp="1"/>
          </p:cNvSpPr>
          <p:nvPr>
            <p:ph idx="1"/>
          </p:nvPr>
        </p:nvSpPr>
        <p:spPr>
          <a:xfrm>
            <a:off x="323528" y="1412776"/>
            <a:ext cx="8496944" cy="518457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k-SK" sz="2600" u="sng" dirty="0"/>
              <a:t>Prerokovania v súlade s legislatívou a KZ</a:t>
            </a:r>
          </a:p>
          <a:p>
            <a:pPr marL="0" indent="0">
              <a:buNone/>
            </a:pPr>
            <a:endParaRPr lang="sk-SK" sz="2000" dirty="0"/>
          </a:p>
          <a:p>
            <a:pPr marL="0" indent="0">
              <a:buNone/>
            </a:pPr>
            <a:r>
              <a:rPr lang="sk-SK" sz="2800" b="1" dirty="0"/>
              <a:t>Eustream</a:t>
            </a:r>
          </a:p>
          <a:p>
            <a:pPr marL="0" indent="0">
              <a:buNone/>
            </a:pPr>
            <a:endParaRPr lang="sk-SK" sz="2000" dirty="0"/>
          </a:p>
          <a:p>
            <a:pPr marL="342900" lvl="0" indent="-342900"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sk-SK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Dňa 15.11.2023 sa konalo rokovanie predsedu PVOZO s p. Viktorom </a:t>
            </a:r>
            <a:r>
              <a:rPr lang="sk-SK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Kudrnom</a:t>
            </a:r>
            <a:r>
              <a:rPr lang="sk-SK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– povereným zastupovaním vedúcej ľudských zdrojov. Témou rokovania bol podnet od členov OZO Eustream Nitra s požiadavkou o vysvetlenie pravidiel k čerpaniu pol dňa dovolenky zamestnancami s pružnou pracovnou dobou.</a:t>
            </a:r>
          </a:p>
          <a:p>
            <a:pPr marL="0" lvl="0" indent="0">
              <a:buNone/>
              <a:tabLst>
                <a:tab pos="457200" algn="l"/>
              </a:tabLst>
            </a:pPr>
            <a:endParaRPr lang="sk-SK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sk-SK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Dňa 21.11.2023 sa konalo Fórum sociálnych partnerov. Hlavnou témou bolo aktuálne dianie a pripravované zmeny v spoločnosti eustream, </a:t>
            </a:r>
            <a:r>
              <a:rPr lang="sk-SK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a.s</a:t>
            </a:r>
            <a:r>
              <a:rPr lang="sk-SK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., ktoré majú zohľadňovať súčasné ako aj budúce postavenie spoločnosti v plynárenskom biznise.</a:t>
            </a:r>
            <a:endParaRPr lang="sk-SK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sk-SK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indent="0">
              <a:buNone/>
            </a:pPr>
            <a:endParaRPr lang="sk-SK" sz="2000" dirty="0"/>
          </a:p>
          <a:p>
            <a:pPr marL="0" indent="0">
              <a:buNone/>
            </a:pPr>
            <a:endParaRPr lang="sk-SK" sz="1800" dirty="0"/>
          </a:p>
          <a:p>
            <a:pPr marL="0" indent="0">
              <a:buNone/>
            </a:pPr>
            <a:endParaRPr lang="sk-SK" sz="1800" dirty="0"/>
          </a:p>
        </p:txBody>
      </p:sp>
      <p:pic>
        <p:nvPicPr>
          <p:cNvPr id="7" name="Zástupný symbol obsahu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320" y="41943"/>
            <a:ext cx="1480698" cy="1512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4122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1354" y="260648"/>
            <a:ext cx="7056784" cy="1143000"/>
          </a:xfrm>
          <a:solidFill>
            <a:srgbClr val="00B0F0"/>
          </a:solidFill>
        </p:spPr>
        <p:txBody>
          <a:bodyPr>
            <a:normAutofit/>
          </a:bodyPr>
          <a:lstStyle/>
          <a:p>
            <a:r>
              <a:rPr lang="sk-SK" sz="4000" dirty="0"/>
              <a:t>Rokovania so zamestnávateľmi</a:t>
            </a:r>
          </a:p>
        </p:txBody>
      </p:sp>
      <p:sp>
        <p:nvSpPr>
          <p:cNvPr id="6" name="Zástupný symbol obsahu 5"/>
          <p:cNvSpPr>
            <a:spLocks noGrp="1"/>
          </p:cNvSpPr>
          <p:nvPr>
            <p:ph idx="1"/>
          </p:nvPr>
        </p:nvSpPr>
        <p:spPr>
          <a:xfrm>
            <a:off x="323528" y="1412776"/>
            <a:ext cx="8609490" cy="1512888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sk-SK" sz="3300" u="sng" dirty="0"/>
              <a:t>Prerokovania v súlade s legislatívou a KZ</a:t>
            </a:r>
          </a:p>
          <a:p>
            <a:pPr marL="0" indent="0">
              <a:buNone/>
            </a:pPr>
            <a:endParaRPr lang="sk-SK" sz="1000" dirty="0"/>
          </a:p>
          <a:p>
            <a:pPr marL="0" indent="0">
              <a:buNone/>
            </a:pPr>
            <a:r>
              <a:rPr lang="sk-SK" sz="2800" b="1" dirty="0"/>
              <a:t>SPP-distribúcia</a:t>
            </a:r>
            <a:endParaRPr lang="sk-SK" sz="1100" b="1" dirty="0"/>
          </a:p>
          <a:p>
            <a:pPr marL="0" indent="0">
              <a:buNone/>
            </a:pPr>
            <a:endParaRPr lang="sk-SK" sz="1000" dirty="0"/>
          </a:p>
          <a:p>
            <a:pPr marL="0" indent="0">
              <a:buNone/>
            </a:pPr>
            <a:r>
              <a:rPr lang="sk-SK" sz="2800" dirty="0"/>
              <a:t>Fórum sociálnych partnerov 25.4.2023</a:t>
            </a:r>
          </a:p>
          <a:p>
            <a:pPr marL="0" indent="0">
              <a:buNone/>
            </a:pPr>
            <a:endParaRPr lang="sk-SK" sz="1100" b="1" dirty="0"/>
          </a:p>
          <a:p>
            <a:pPr marL="0" indent="0">
              <a:buNone/>
            </a:pPr>
            <a:endParaRPr lang="sk-SK" sz="1800" dirty="0"/>
          </a:p>
        </p:txBody>
      </p:sp>
      <p:pic>
        <p:nvPicPr>
          <p:cNvPr id="7" name="Zástupný symbol obsahu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320" y="41943"/>
            <a:ext cx="1480698" cy="1512888"/>
          </a:xfrm>
          <a:prstGeom prst="rect">
            <a:avLst/>
          </a:prstGeom>
        </p:spPr>
      </p:pic>
      <p:sp>
        <p:nvSpPr>
          <p:cNvPr id="20" name="BlokTextu 19">
            <a:extLst>
              <a:ext uri="{FF2B5EF4-FFF2-40B4-BE49-F238E27FC236}">
                <a16:creationId xmlns:a16="http://schemas.microsoft.com/office/drawing/2014/main" id="{257E1847-9D91-C483-7E18-242F6E25E12E}"/>
              </a:ext>
            </a:extLst>
          </p:cNvPr>
          <p:cNvSpPr txBox="1"/>
          <p:nvPr/>
        </p:nvSpPr>
        <p:spPr>
          <a:xfrm>
            <a:off x="395536" y="1861649"/>
            <a:ext cx="4176464" cy="48013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sk-SK" dirty="0"/>
              <a:t>Vyhodnotenie roku 2022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k-SK" dirty="0"/>
              <a:t>Ekonomika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k-SK" dirty="0"/>
              <a:t>Ciele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k-SK" dirty="0"/>
              <a:t>Bezpečnosť a ochrana zdravia pri práci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k-SK" dirty="0"/>
              <a:t>Sekcia DU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k-SK" dirty="0"/>
              <a:t>Využitie fondu pracovného času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k-SK" dirty="0"/>
              <a:t>Iné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sk-SK" dirty="0"/>
              <a:t>Rok 2023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k-SK" dirty="0"/>
              <a:t>Ciele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k-SK" dirty="0"/>
              <a:t>Sekcia DS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k-SK" dirty="0"/>
              <a:t>Sekcia DU</a:t>
            </a:r>
          </a:p>
        </p:txBody>
      </p:sp>
      <p:sp>
        <p:nvSpPr>
          <p:cNvPr id="24" name="BlokTextu 23">
            <a:extLst>
              <a:ext uri="{FF2B5EF4-FFF2-40B4-BE49-F238E27FC236}">
                <a16:creationId xmlns:a16="http://schemas.microsoft.com/office/drawing/2014/main" id="{BFAD4D0F-A47A-3B0F-3E45-DA4991A7D72A}"/>
              </a:ext>
            </a:extLst>
          </p:cNvPr>
          <p:cNvSpPr txBox="1"/>
          <p:nvPr/>
        </p:nvSpPr>
        <p:spPr>
          <a:xfrm>
            <a:off x="5508104" y="2132856"/>
            <a:ext cx="3496922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sk-SK" dirty="0"/>
              <a:t>Z oblasti ľudských zdrojov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k-SK" dirty="0"/>
              <a:t>Sekcia DL 2022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k-SK" dirty="0"/>
              <a:t>Odmeňovanie 2023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k-SK" dirty="0"/>
              <a:t>Cieľová odmena za rok 2022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k-SK" dirty="0"/>
              <a:t>Ochrana zdravia pri práci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k-SK" dirty="0"/>
              <a:t>Sociálny fond 2022 &amp; 2023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k-SK" dirty="0"/>
              <a:t>Iné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sk-SK" dirty="0"/>
              <a:t>Pomoc Ukrajine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sk-SK" dirty="0"/>
              <a:t>Firemné podujatia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sk-SK" dirty="0"/>
              <a:t>Diskusia</a:t>
            </a:r>
          </a:p>
        </p:txBody>
      </p:sp>
    </p:spTree>
    <p:extLst>
      <p:ext uri="{BB962C8B-B14F-4D97-AF65-F5344CB8AC3E}">
        <p14:creationId xmlns:p14="http://schemas.microsoft.com/office/powerpoint/2010/main" val="36596444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1354" y="260648"/>
            <a:ext cx="7056784" cy="1143000"/>
          </a:xfrm>
          <a:solidFill>
            <a:srgbClr val="00B0F0"/>
          </a:solidFill>
        </p:spPr>
        <p:txBody>
          <a:bodyPr>
            <a:normAutofit/>
          </a:bodyPr>
          <a:lstStyle/>
          <a:p>
            <a:r>
              <a:rPr lang="sk-SK" sz="4000" dirty="0"/>
              <a:t>Rokovania so zamestnávateľmi</a:t>
            </a:r>
          </a:p>
        </p:txBody>
      </p:sp>
      <p:sp>
        <p:nvSpPr>
          <p:cNvPr id="6" name="Zástupný symbol obsahu 5"/>
          <p:cNvSpPr>
            <a:spLocks noGrp="1"/>
          </p:cNvSpPr>
          <p:nvPr>
            <p:ph idx="1"/>
          </p:nvPr>
        </p:nvSpPr>
        <p:spPr>
          <a:xfrm>
            <a:off x="323528" y="1412776"/>
            <a:ext cx="8496944" cy="5184576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sk-SK" sz="2400" u="sng" dirty="0"/>
              <a:t>Prerokovania v súlade s legislatívou a KZ</a:t>
            </a:r>
          </a:p>
          <a:p>
            <a:pPr marL="0" indent="0">
              <a:buNone/>
            </a:pPr>
            <a:endParaRPr lang="sk-SK" sz="1000" dirty="0"/>
          </a:p>
          <a:p>
            <a:pPr marL="0" indent="0">
              <a:buNone/>
            </a:pPr>
            <a:r>
              <a:rPr lang="sk-SK" sz="2800" b="1" dirty="0"/>
              <a:t>SPP-distribúcia</a:t>
            </a:r>
            <a:endParaRPr lang="sk-SK" sz="1000" b="1" dirty="0"/>
          </a:p>
          <a:p>
            <a:r>
              <a:rPr lang="sk-SK" sz="1800" dirty="0"/>
              <a:t>Dňa 12.9.2023 </a:t>
            </a:r>
            <a:r>
              <a:rPr lang="sk-SK" sz="1800" dirty="0">
                <a:solidFill>
                  <a:srgbClr val="333333"/>
                </a:solidFill>
              </a:rPr>
              <a:t>n</a:t>
            </a:r>
            <a:r>
              <a:rPr lang="sk-SK" sz="1800" b="0" i="0" dirty="0">
                <a:solidFill>
                  <a:srgbClr val="333333"/>
                </a:solidFill>
                <a:effectLst/>
              </a:rPr>
              <a:t>a základe rozhodnutia PV OZO SPP-D doručil predseda POZ sociálnemu partnerovi – zástupcom zamestnávateľa SPP-distribúcia, </a:t>
            </a:r>
            <a:r>
              <a:rPr lang="sk-SK" sz="1800" b="0" i="0" dirty="0" err="1">
                <a:solidFill>
                  <a:srgbClr val="333333"/>
                </a:solidFill>
                <a:effectLst/>
              </a:rPr>
              <a:t>a.s</a:t>
            </a:r>
            <a:r>
              <a:rPr lang="sk-SK" sz="1800" b="0" i="0" dirty="0">
                <a:solidFill>
                  <a:srgbClr val="333333"/>
                </a:solidFill>
                <a:effectLst/>
              </a:rPr>
              <a:t>. návrh Kolektívnej zmluvy na roky 2024 – 2025 a zloženie členov komisie pre kolektívne vyjednávanie za POZ.</a:t>
            </a:r>
            <a:endParaRPr lang="sk-SK" sz="1800" dirty="0"/>
          </a:p>
          <a:p>
            <a:r>
              <a:rPr lang="sk-SK" sz="1800" b="0" i="0" dirty="0">
                <a:solidFill>
                  <a:srgbClr val="333333"/>
                </a:solidFill>
                <a:effectLst/>
              </a:rPr>
              <a:t>Dňa 10.10.2023 sa konalo </a:t>
            </a:r>
            <a:r>
              <a:rPr lang="sk-SK" sz="1800" b="1" i="0" u="sng" dirty="0">
                <a:solidFill>
                  <a:srgbClr val="333333"/>
                </a:solidFill>
                <a:effectLst/>
              </a:rPr>
              <a:t>1. kolo kolektívneho vyjednávania </a:t>
            </a:r>
            <a:r>
              <a:rPr lang="sk-SK" sz="1800" b="0" i="0" dirty="0">
                <a:solidFill>
                  <a:srgbClr val="333333"/>
                </a:solidFill>
                <a:effectLst/>
              </a:rPr>
              <a:t>ku Kolektívnej zmluve SPP-distribúcia, </a:t>
            </a:r>
            <a:r>
              <a:rPr lang="sk-SK" sz="1800" b="0" i="0" dirty="0" err="1">
                <a:solidFill>
                  <a:srgbClr val="333333"/>
                </a:solidFill>
                <a:effectLst/>
              </a:rPr>
              <a:t>a.s</a:t>
            </a:r>
            <a:r>
              <a:rPr lang="sk-SK" sz="1800" b="0" i="0" dirty="0">
                <a:solidFill>
                  <a:srgbClr val="333333"/>
                </a:solidFill>
                <a:effectLst/>
              </a:rPr>
              <a:t>. na roky 2024 – 2025. Za POZ sa kolektívneho vyjednávania zúčastnili členovia komisie pre kolektívne vyjednávanie: Pavol Korienek, Milan Boris, Ing. Miroslav Groško, Stanislav Kamenský a Roland </a:t>
            </a:r>
            <a:r>
              <a:rPr lang="sk-SK" sz="1800" b="0" i="0" dirty="0" err="1">
                <a:solidFill>
                  <a:srgbClr val="333333"/>
                </a:solidFill>
                <a:effectLst/>
              </a:rPr>
              <a:t>Jakubík</a:t>
            </a:r>
            <a:r>
              <a:rPr lang="sk-SK" sz="1800" b="0" i="0" dirty="0">
                <a:solidFill>
                  <a:srgbClr val="333333"/>
                </a:solidFill>
                <a:effectLst/>
              </a:rPr>
              <a:t>. Zástupcovia zamestnávateľa odprezentovali zástupcom POZ protinávrh zamestnávateľa ku Kolektívnej zmluve SPP-D na roky 2024 – 2025 a zároveň odovzdali písomný protinávrh zamestnávateľa ku KZ. Zástupcovia POZ prevzali protinávrh Kolektívnej zmluvy na roky 2024 – 2025 od zamestnávateľa a informovali zamestnávateľa o potrebe prehodnotenia protinávrhu zamestnávateľa na zasadnutí PV OZO SPP-D, ktoré bude 19.10.2023, kde dostane komisia na kolektívne vyjednávanie mandát na vyjednávanie KZ SPP-D na roky 2024 – 2025. Na termíne 2. kola kolektívneho vyjednávanie sa zástupcovia POZ a zamestnávateľa dohodli na 7.11.2023.</a:t>
            </a:r>
            <a:endParaRPr lang="sk-SK" sz="1800" dirty="0"/>
          </a:p>
          <a:p>
            <a:pPr marL="0" indent="0">
              <a:buNone/>
            </a:pPr>
            <a:endParaRPr lang="sk-SK" sz="1800" dirty="0"/>
          </a:p>
        </p:txBody>
      </p:sp>
      <p:pic>
        <p:nvPicPr>
          <p:cNvPr id="7" name="Zástupný symbol obsahu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320" y="41943"/>
            <a:ext cx="1480698" cy="1512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46003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1354" y="260648"/>
            <a:ext cx="7056784" cy="1143000"/>
          </a:xfrm>
          <a:solidFill>
            <a:srgbClr val="00B0F0"/>
          </a:solidFill>
        </p:spPr>
        <p:txBody>
          <a:bodyPr>
            <a:normAutofit/>
          </a:bodyPr>
          <a:lstStyle/>
          <a:p>
            <a:r>
              <a:rPr lang="sk-SK" sz="4000" dirty="0"/>
              <a:t>Rokovania so zamestnávateľmi</a:t>
            </a:r>
          </a:p>
        </p:txBody>
      </p:sp>
      <p:sp>
        <p:nvSpPr>
          <p:cNvPr id="6" name="Zástupný symbol obsahu 5"/>
          <p:cNvSpPr>
            <a:spLocks noGrp="1"/>
          </p:cNvSpPr>
          <p:nvPr>
            <p:ph idx="1"/>
          </p:nvPr>
        </p:nvSpPr>
        <p:spPr>
          <a:xfrm>
            <a:off x="323528" y="1412776"/>
            <a:ext cx="8496944" cy="5184576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sk-SK" sz="2400" u="sng" dirty="0"/>
              <a:t>Prerokovania v súlade s legislatívou a KZ</a:t>
            </a:r>
          </a:p>
          <a:p>
            <a:pPr marL="0" indent="0">
              <a:buNone/>
            </a:pPr>
            <a:endParaRPr lang="sk-SK" sz="1000" dirty="0"/>
          </a:p>
          <a:p>
            <a:pPr marL="0" indent="0">
              <a:buNone/>
            </a:pPr>
            <a:r>
              <a:rPr lang="sk-SK" sz="2800" b="1" dirty="0"/>
              <a:t>SPP-distribúcia</a:t>
            </a:r>
          </a:p>
          <a:p>
            <a:pPr marL="0" indent="0">
              <a:buNone/>
            </a:pPr>
            <a:endParaRPr lang="sk-SK" sz="1000" dirty="0"/>
          </a:p>
          <a:p>
            <a:r>
              <a:rPr lang="sk-SK" sz="1900" b="0" i="0" dirty="0">
                <a:solidFill>
                  <a:srgbClr val="333333"/>
                </a:solidFill>
                <a:effectLst/>
              </a:rPr>
              <a:t>Dňa 7.11.2023 sa konalo </a:t>
            </a:r>
            <a:r>
              <a:rPr lang="sk-SK" sz="1900" b="1" i="0" u="sng" dirty="0">
                <a:solidFill>
                  <a:srgbClr val="333333"/>
                </a:solidFill>
                <a:effectLst/>
              </a:rPr>
              <a:t>2. kolo kolektívneho vyjednávania </a:t>
            </a:r>
            <a:r>
              <a:rPr lang="sk-SK" sz="1900" b="0" i="0" dirty="0">
                <a:solidFill>
                  <a:srgbClr val="333333"/>
                </a:solidFill>
                <a:effectLst/>
              </a:rPr>
              <a:t>ku Kolektívnej zmluve SPP-distribúcia, </a:t>
            </a:r>
            <a:r>
              <a:rPr lang="sk-SK" sz="1900" b="0" i="0" dirty="0" err="1">
                <a:solidFill>
                  <a:srgbClr val="333333"/>
                </a:solidFill>
                <a:effectLst/>
              </a:rPr>
              <a:t>a.s</a:t>
            </a:r>
            <a:r>
              <a:rPr lang="sk-SK" sz="1900" b="0" i="0" dirty="0">
                <a:solidFill>
                  <a:srgbClr val="333333"/>
                </a:solidFill>
                <a:effectLst/>
              </a:rPr>
              <a:t>. na roky 2024 – 2025. Za POZ sa kolektívneho vyjednávania zúčastnili členovia komisie pre kolektívne vyjednávanie: Pavol Korienek, Milan Boris, Ing. Miroslav Groško, Stanislav Kamenský a Roland </a:t>
            </a:r>
            <a:r>
              <a:rPr lang="sk-SK" sz="1900" b="0" i="0" dirty="0" err="1">
                <a:solidFill>
                  <a:srgbClr val="333333"/>
                </a:solidFill>
                <a:effectLst/>
              </a:rPr>
              <a:t>Jakubík</a:t>
            </a:r>
            <a:r>
              <a:rPr lang="sk-SK" sz="1900" b="0" i="0" dirty="0">
                <a:solidFill>
                  <a:srgbClr val="333333"/>
                </a:solidFill>
                <a:effectLst/>
              </a:rPr>
              <a:t>. Zástupcovia zamestnávateľa odprezentovali zástupcom POZ II. protinávrh zamestnávateľa k upravenému návrhu znenia Kolektívnej zmluvy SPP-D na roky 2024 – 2025 predloženého zo strany POZ po rokovaní PV PZO SPP-D v Lučenci dňa 19.10.2023. Zástupcovia POZ na základe mandátu PV OZO SPP-D dohodli so zástupcami zamestnávateľa dôležité časti a články novej Kolektívnej zmluvy, ale zatiaľ sa nedohodli na časti IV, článok 16 odmeňovanie, ods. 5.4 – Platenie pracovnej pohotovosti. Zástupcovia POZ informovali zamestnávateľa o potrebe prehodnotenia protinávrhu zamestnávateľa ohľadom Platenia pracovnej pohotovosti na zasadnutí PV OZO SPP-D, ktoré bude 8.11. 2023, kde dostane komisia na kolektívne vyjednávanie mandát na vyjednávanie KZ SPP-D na roky 2024 – 2025. Na termíne 3. kola kolektívneho vyjednávania sa zástupcovia POZ a zamestnávateľa dohodli na 14.11.2023.</a:t>
            </a:r>
            <a:endParaRPr lang="sk-SK" sz="1900" dirty="0"/>
          </a:p>
        </p:txBody>
      </p:sp>
      <p:pic>
        <p:nvPicPr>
          <p:cNvPr id="7" name="Zástupný symbol obsahu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320" y="41943"/>
            <a:ext cx="1480698" cy="1512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4241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0" y="1268760"/>
            <a:ext cx="7164288" cy="1944216"/>
          </a:xfrm>
          <a:solidFill>
            <a:srgbClr val="FFC000"/>
          </a:solidFill>
        </p:spPr>
        <p:txBody>
          <a:bodyPr>
            <a:noAutofit/>
          </a:bodyPr>
          <a:lstStyle/>
          <a:p>
            <a:pPr algn="ctr"/>
            <a:r>
              <a:rPr lang="sk-SK" sz="4000" dirty="0"/>
              <a:t>Informácie z POZ od predposlednej                          Rady predsedov POZ </a:t>
            </a:r>
          </a:p>
        </p:txBody>
      </p:sp>
      <p:pic>
        <p:nvPicPr>
          <p:cNvPr id="9" name="Zástupný symbol obsahu 8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320" y="1484784"/>
            <a:ext cx="1480698" cy="1512888"/>
          </a:xfrm>
        </p:spPr>
      </p:pic>
      <p:sp>
        <p:nvSpPr>
          <p:cNvPr id="8" name="Zástupný symbol textu 7"/>
          <p:cNvSpPr>
            <a:spLocks noGrp="1"/>
          </p:cNvSpPr>
          <p:nvPr>
            <p:ph type="body" sz="half" idx="2"/>
          </p:nvPr>
        </p:nvSpPr>
        <p:spPr>
          <a:xfrm>
            <a:off x="4067944" y="4653136"/>
            <a:ext cx="3600400" cy="1944216"/>
          </a:xfrm>
        </p:spPr>
        <p:txBody>
          <a:bodyPr>
            <a:normAutofit/>
          </a:bodyPr>
          <a:lstStyle/>
          <a:p>
            <a:r>
              <a:rPr lang="sk-SK" sz="2400" dirty="0"/>
              <a:t>    Rada predsedov   </a:t>
            </a:r>
          </a:p>
          <a:p>
            <a:r>
              <a:rPr lang="sk-SK" sz="2400" dirty="0"/>
              <a:t>    Lučenec</a:t>
            </a:r>
          </a:p>
          <a:p>
            <a:r>
              <a:rPr lang="sk-SK" sz="2400" dirty="0"/>
              <a:t>    15. 2. 2023</a:t>
            </a:r>
          </a:p>
        </p:txBody>
      </p:sp>
    </p:spTree>
    <p:extLst>
      <p:ext uri="{BB962C8B-B14F-4D97-AF65-F5344CB8AC3E}">
        <p14:creationId xmlns:p14="http://schemas.microsoft.com/office/powerpoint/2010/main" val="196110246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1354" y="260648"/>
            <a:ext cx="7056784" cy="1143000"/>
          </a:xfrm>
          <a:solidFill>
            <a:srgbClr val="00B0F0"/>
          </a:solidFill>
        </p:spPr>
        <p:txBody>
          <a:bodyPr>
            <a:normAutofit/>
          </a:bodyPr>
          <a:lstStyle/>
          <a:p>
            <a:r>
              <a:rPr lang="sk-SK" sz="4000" dirty="0"/>
              <a:t>Rokovania so zamestnávateľmi</a:t>
            </a:r>
          </a:p>
        </p:txBody>
      </p:sp>
      <p:sp>
        <p:nvSpPr>
          <p:cNvPr id="6" name="Zástupný symbol obsahu 5"/>
          <p:cNvSpPr>
            <a:spLocks noGrp="1"/>
          </p:cNvSpPr>
          <p:nvPr>
            <p:ph idx="1"/>
          </p:nvPr>
        </p:nvSpPr>
        <p:spPr>
          <a:xfrm>
            <a:off x="323528" y="1412776"/>
            <a:ext cx="8496944" cy="518457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k-SK" sz="2400" u="sng" dirty="0"/>
              <a:t>Prerokovania v súlade s legislatívou a KZ</a:t>
            </a:r>
          </a:p>
          <a:p>
            <a:pPr marL="0" indent="0">
              <a:buNone/>
            </a:pPr>
            <a:endParaRPr lang="sk-SK" sz="1000" dirty="0"/>
          </a:p>
          <a:p>
            <a:pPr marL="0" indent="0">
              <a:buNone/>
            </a:pPr>
            <a:r>
              <a:rPr lang="sk-SK" sz="2800" b="1" dirty="0"/>
              <a:t>SPP-distribúcia</a:t>
            </a:r>
          </a:p>
          <a:p>
            <a:pPr marL="0" indent="0">
              <a:buNone/>
            </a:pPr>
            <a:endParaRPr lang="sk-SK" sz="1000" dirty="0"/>
          </a:p>
          <a:p>
            <a:pPr algn="l">
              <a:spcBef>
                <a:spcPts val="0"/>
              </a:spcBef>
            </a:pPr>
            <a:r>
              <a:rPr lang="sk-SK" sz="1800" b="0" i="0" dirty="0">
                <a:solidFill>
                  <a:srgbClr val="333333"/>
                </a:solidFill>
                <a:effectLst/>
              </a:rPr>
              <a:t>Dňa 14.11.2023 sa konalo </a:t>
            </a:r>
            <a:r>
              <a:rPr lang="sk-SK" sz="1800" b="1" i="0" u="sng" dirty="0">
                <a:solidFill>
                  <a:srgbClr val="333333"/>
                </a:solidFill>
                <a:effectLst/>
              </a:rPr>
              <a:t>3. kolo kolektívneho vyjednávania </a:t>
            </a:r>
            <a:r>
              <a:rPr lang="sk-SK" sz="1800" b="0" i="0" dirty="0">
                <a:solidFill>
                  <a:srgbClr val="333333"/>
                </a:solidFill>
                <a:effectLst/>
              </a:rPr>
              <a:t>ku Kolektívnej zmluve SPP-distribúcia, </a:t>
            </a:r>
            <a:r>
              <a:rPr lang="sk-SK" sz="1800" b="0" i="0" dirty="0" err="1">
                <a:solidFill>
                  <a:srgbClr val="333333"/>
                </a:solidFill>
                <a:effectLst/>
              </a:rPr>
              <a:t>a.s</a:t>
            </a:r>
            <a:r>
              <a:rPr lang="sk-SK" sz="1800" b="0" i="0" dirty="0">
                <a:solidFill>
                  <a:srgbClr val="333333"/>
                </a:solidFill>
                <a:effectLst/>
              </a:rPr>
              <a:t>. na roky 2024 – 2025. Za POZ sa kolektívneho vyjednávania zúčastnili členovia komisie pre kolektívne vyjednávanie: Pavol Korienek, Milan Boris, Ing. Miroslav Groško, Stanislav Kamenský a Roland </a:t>
            </a:r>
            <a:r>
              <a:rPr lang="sk-SK" sz="1800" b="0" i="0" dirty="0" err="1">
                <a:solidFill>
                  <a:srgbClr val="333333"/>
                </a:solidFill>
                <a:effectLst/>
              </a:rPr>
              <a:t>Jakubík</a:t>
            </a:r>
            <a:r>
              <a:rPr lang="sk-SK" sz="1800" b="0" i="0" dirty="0">
                <a:solidFill>
                  <a:srgbClr val="333333"/>
                </a:solidFill>
                <a:effectLst/>
              </a:rPr>
              <a:t>. Zástupcovia zamestnávateľa odprezentovali zástupcom POZ III. protinávrh zamestnávateľa k nedohodnutej na časti IV, článok 16 odmeňovanie, ods. 5.4 – Platenie pracovnej pohotovosti v návrhu Kolektívnej zmluvy SPP-D na roky 2024 – 2025 predloženého zo strany POZ na 2. kole kolektívneho vyjednávania dňa 7.112023. Zástupcovia POZ po zohľadnení III. protinávrhu zamestnávateľa a na základe schváleného mandátu pre kolektívne vyjednávanie v časti IV, článok 16 odmeňovanie, ods. 5.4 – Platenie pracovnej pohotovosti KZ SPP-D dohodli so zástupcami zamestnávateľa aj posledný otvorený bod KZ SPP-D na roky 2024 – 2025.</a:t>
            </a:r>
          </a:p>
          <a:p>
            <a:pPr marL="0" indent="0" algn="l">
              <a:spcBef>
                <a:spcPts val="0"/>
              </a:spcBef>
              <a:buNone/>
            </a:pPr>
            <a:r>
              <a:rPr lang="sk-SK" sz="1800" b="0" i="0" dirty="0">
                <a:solidFill>
                  <a:srgbClr val="333333"/>
                </a:solidFill>
                <a:effectLst/>
              </a:rPr>
              <a:t>       Termín podpísania novej Kolektívnej zmluvy SPPD na roky 2024 – 2025 je dohodnutý</a:t>
            </a:r>
          </a:p>
          <a:p>
            <a:pPr marL="0" indent="0" algn="l">
              <a:spcBef>
                <a:spcPts val="0"/>
              </a:spcBef>
              <a:buNone/>
            </a:pPr>
            <a:r>
              <a:rPr lang="sk-SK" sz="1800" dirty="0">
                <a:solidFill>
                  <a:srgbClr val="333333"/>
                </a:solidFill>
              </a:rPr>
              <a:t>       na 21.11.2023.</a:t>
            </a:r>
            <a:endParaRPr lang="sk-SK" sz="1800" b="0" i="0" dirty="0">
              <a:solidFill>
                <a:srgbClr val="333333"/>
              </a:solidFill>
              <a:effectLst/>
            </a:endParaRPr>
          </a:p>
        </p:txBody>
      </p:sp>
      <p:pic>
        <p:nvPicPr>
          <p:cNvPr id="7" name="Zástupný symbol obsahu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320" y="41943"/>
            <a:ext cx="1480698" cy="1512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503272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1354" y="260648"/>
            <a:ext cx="7056784" cy="1143000"/>
          </a:xfrm>
          <a:solidFill>
            <a:srgbClr val="00B0F0"/>
          </a:solidFill>
        </p:spPr>
        <p:txBody>
          <a:bodyPr>
            <a:normAutofit/>
          </a:bodyPr>
          <a:lstStyle/>
          <a:p>
            <a:r>
              <a:rPr lang="sk-SK" sz="4000" dirty="0"/>
              <a:t>Rokovania so zamestnávateľmi</a:t>
            </a:r>
          </a:p>
        </p:txBody>
      </p:sp>
      <p:sp>
        <p:nvSpPr>
          <p:cNvPr id="6" name="Zástupný symbol obsahu 5"/>
          <p:cNvSpPr>
            <a:spLocks noGrp="1"/>
          </p:cNvSpPr>
          <p:nvPr>
            <p:ph idx="1"/>
          </p:nvPr>
        </p:nvSpPr>
        <p:spPr>
          <a:xfrm>
            <a:off x="323528" y="1412776"/>
            <a:ext cx="8496944" cy="518457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k-SK" sz="2400" u="sng" dirty="0"/>
              <a:t>Prerokovania v súlade s legislatívou a KZ</a:t>
            </a:r>
          </a:p>
          <a:p>
            <a:pPr marL="0" indent="0">
              <a:buNone/>
            </a:pPr>
            <a:endParaRPr lang="sk-SK" sz="1000" dirty="0"/>
          </a:p>
          <a:p>
            <a:pPr marL="0" indent="0">
              <a:buNone/>
            </a:pPr>
            <a:r>
              <a:rPr lang="sk-SK" sz="2800" b="1" dirty="0"/>
              <a:t>SPP-distribúcia</a:t>
            </a:r>
          </a:p>
          <a:p>
            <a:pPr marL="0" indent="0">
              <a:buNone/>
            </a:pPr>
            <a:endParaRPr lang="sk-SK" sz="1000" dirty="0"/>
          </a:p>
          <a:p>
            <a:r>
              <a:rPr lang="sk-SK" sz="1800" dirty="0">
                <a:solidFill>
                  <a:srgbClr val="333333"/>
                </a:solidFill>
              </a:rPr>
              <a:t>P</a:t>
            </a:r>
            <a:r>
              <a:rPr lang="sk-SK" sz="1800" b="0" i="0" dirty="0">
                <a:solidFill>
                  <a:srgbClr val="333333"/>
                </a:solidFill>
                <a:effectLst/>
              </a:rPr>
              <a:t>redseda predstavenstva Ing. Čupr František,  generálny riaditeľ SPPD Ing. Martin Hollý a predseda Plynárenského odborového zväzu Pavol Korienek, predseda PV OZO SPPD Milan Boris podpísali 21. novembra 2023 Kolektívnu zmluvu spoločnosti SPP-distribúcia, </a:t>
            </a:r>
            <a:r>
              <a:rPr lang="sk-SK" sz="1800" b="0" i="0" dirty="0" err="1">
                <a:solidFill>
                  <a:srgbClr val="333333"/>
                </a:solidFill>
                <a:effectLst/>
              </a:rPr>
              <a:t>a.s</a:t>
            </a:r>
            <a:r>
              <a:rPr lang="sk-SK" sz="1800" b="0" i="0" dirty="0">
                <a:solidFill>
                  <a:srgbClr val="333333"/>
                </a:solidFill>
                <a:effectLst/>
              </a:rPr>
              <a:t>. na roky 2024 až 2025. KZ je účinná od 1. januára 2024 a platná do 31. decembra 2025.</a:t>
            </a:r>
          </a:p>
          <a:p>
            <a:endParaRPr lang="sk-SK" sz="1800" dirty="0">
              <a:solidFill>
                <a:srgbClr val="333333"/>
              </a:solidFill>
            </a:endParaRPr>
          </a:p>
          <a:p>
            <a:r>
              <a:rPr lang="sk-SK" sz="1800" b="0" i="0" dirty="0">
                <a:solidFill>
                  <a:srgbClr val="333333"/>
                </a:solidFill>
                <a:effectLst/>
              </a:rPr>
              <a:t>Konatelia spoločnosti Plynárenská metrológia, </a:t>
            </a:r>
            <a:r>
              <a:rPr lang="sk-SK" sz="1800" b="0" i="0" dirty="0" err="1">
                <a:solidFill>
                  <a:srgbClr val="333333"/>
                </a:solidFill>
                <a:effectLst/>
              </a:rPr>
              <a:t>s.r.o</a:t>
            </a:r>
            <a:r>
              <a:rPr lang="sk-SK" sz="1800" b="0" i="0" dirty="0">
                <a:solidFill>
                  <a:srgbClr val="333333"/>
                </a:solidFill>
                <a:effectLst/>
              </a:rPr>
              <a:t>. Ing. Marián </a:t>
            </a:r>
            <a:r>
              <a:rPr lang="sk-SK" sz="1800" b="0" i="0" dirty="0" err="1">
                <a:solidFill>
                  <a:srgbClr val="333333"/>
                </a:solidFill>
                <a:effectLst/>
              </a:rPr>
              <a:t>Sanitra</a:t>
            </a:r>
            <a:r>
              <a:rPr lang="sk-SK" sz="1800" dirty="0">
                <a:solidFill>
                  <a:srgbClr val="333333"/>
                </a:solidFill>
              </a:rPr>
              <a:t>, Ing. Peter </a:t>
            </a:r>
            <a:r>
              <a:rPr lang="sk-SK" sz="1800" dirty="0" err="1">
                <a:solidFill>
                  <a:srgbClr val="333333"/>
                </a:solidFill>
              </a:rPr>
              <a:t>Ďuračka</a:t>
            </a:r>
            <a:r>
              <a:rPr lang="sk-SK" sz="1800" dirty="0">
                <a:solidFill>
                  <a:srgbClr val="333333"/>
                </a:solidFill>
              </a:rPr>
              <a:t> </a:t>
            </a:r>
            <a:r>
              <a:rPr lang="sk-SK" sz="1800" b="0" i="0" dirty="0">
                <a:solidFill>
                  <a:srgbClr val="333333"/>
                </a:solidFill>
                <a:effectLst/>
              </a:rPr>
              <a:t>a predseda Plynárenského odborového zväzu Pavol Korienek, predseda PV OZO SPPD Milan Boris podpísali 21. novembra 2023 Kolektívnu zmluvu spoločnosti Plynárenská metrológia, </a:t>
            </a:r>
            <a:r>
              <a:rPr lang="sk-SK" sz="1800" b="0" i="0" dirty="0" err="1">
                <a:solidFill>
                  <a:srgbClr val="333333"/>
                </a:solidFill>
                <a:effectLst/>
              </a:rPr>
              <a:t>s.r.o</a:t>
            </a:r>
            <a:r>
              <a:rPr lang="sk-SK" sz="1800" b="0" i="0" dirty="0">
                <a:solidFill>
                  <a:srgbClr val="333333"/>
                </a:solidFill>
                <a:effectLst/>
              </a:rPr>
              <a:t>. na roky 2024 až 2025. KZ je účinná od 1. januára 2024 a platná do 31. decembra 2025.</a:t>
            </a:r>
            <a:endParaRPr lang="sk-SK" sz="1800" dirty="0"/>
          </a:p>
          <a:p>
            <a:endParaRPr lang="sk-SK" sz="1800" dirty="0"/>
          </a:p>
        </p:txBody>
      </p:sp>
      <p:pic>
        <p:nvPicPr>
          <p:cNvPr id="7" name="Zástupný symbol obsahu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320" y="41943"/>
            <a:ext cx="1480698" cy="1512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45681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E7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0" y="274638"/>
            <a:ext cx="7308304" cy="1143000"/>
          </a:xfrm>
          <a:solidFill>
            <a:schemeClr val="accent2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r>
              <a:rPr lang="sk-SK" sz="4000" dirty="0"/>
              <a:t>Odborové základné organizácie</a:t>
            </a:r>
          </a:p>
        </p:txBody>
      </p:sp>
      <p:sp>
        <p:nvSpPr>
          <p:cNvPr id="6" name="Zástupný symbol obsahu 5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518457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k-SK" sz="2400" u="sng" dirty="0"/>
              <a:t>Výročná členská konferencia </a:t>
            </a:r>
          </a:p>
          <a:p>
            <a:pPr marL="0" indent="0">
              <a:buNone/>
            </a:pPr>
            <a:r>
              <a:rPr lang="sk-SK" sz="2400" u="sng" dirty="0"/>
              <a:t>OZO Nové Mesto nad Váhom</a:t>
            </a:r>
          </a:p>
          <a:p>
            <a:pPr marL="0" indent="0">
              <a:buNone/>
            </a:pPr>
            <a:r>
              <a:rPr lang="sk-SK" sz="2000" dirty="0"/>
              <a:t>(27.1.2023 – Nové Mesto nad Váhom)</a:t>
            </a:r>
          </a:p>
          <a:p>
            <a:pPr marL="0" indent="0">
              <a:buNone/>
            </a:pPr>
            <a:endParaRPr lang="sk-SK" sz="1400" dirty="0"/>
          </a:p>
          <a:p>
            <a:pPr marL="0" indent="0">
              <a:buNone/>
            </a:pPr>
            <a:endParaRPr lang="sk-SK" sz="1400" dirty="0"/>
          </a:p>
          <a:p>
            <a:pPr marL="0" indent="0">
              <a:buNone/>
            </a:pPr>
            <a:endParaRPr lang="sk-SK" sz="1400" dirty="0"/>
          </a:p>
          <a:p>
            <a:pPr marL="0" indent="0">
              <a:buNone/>
            </a:pPr>
            <a:endParaRPr lang="sk-SK" sz="1400" dirty="0"/>
          </a:p>
          <a:p>
            <a:pPr marL="0" indent="0">
              <a:buNone/>
            </a:pPr>
            <a:endParaRPr lang="sk-SK" sz="1400" dirty="0"/>
          </a:p>
          <a:p>
            <a:pPr marL="0" indent="0">
              <a:buNone/>
            </a:pPr>
            <a:endParaRPr lang="sk-SK" sz="2400" u="sng" dirty="0"/>
          </a:p>
          <a:p>
            <a:pPr marL="0" indent="0">
              <a:buNone/>
            </a:pPr>
            <a:endParaRPr lang="sk-SK" sz="2400" u="sng" dirty="0"/>
          </a:p>
          <a:p>
            <a:pPr marL="0" indent="0">
              <a:buNone/>
            </a:pPr>
            <a:r>
              <a:rPr lang="sk-SK" sz="2400" u="sng" dirty="0"/>
              <a:t>Výročná členská konferencia OZO Košice</a:t>
            </a:r>
          </a:p>
          <a:p>
            <a:pPr marL="0" indent="0">
              <a:buNone/>
            </a:pPr>
            <a:r>
              <a:rPr lang="sk-SK" sz="2000" dirty="0"/>
              <a:t>(23.2.2023 - Košice)</a:t>
            </a:r>
          </a:p>
          <a:p>
            <a:pPr marL="0" indent="0">
              <a:buNone/>
            </a:pPr>
            <a:endParaRPr lang="sk-SK" sz="1400" dirty="0"/>
          </a:p>
          <a:p>
            <a:pPr marL="0" indent="0">
              <a:buNone/>
            </a:pPr>
            <a:endParaRPr lang="sk-SK" sz="1400" dirty="0"/>
          </a:p>
          <a:p>
            <a:pPr marL="0" indent="0">
              <a:buNone/>
            </a:pPr>
            <a:endParaRPr lang="sk-SK" sz="2400" u="sng" dirty="0"/>
          </a:p>
          <a:p>
            <a:pPr marL="0" indent="0">
              <a:buNone/>
            </a:pPr>
            <a:endParaRPr lang="sk-SK" sz="1400" dirty="0"/>
          </a:p>
          <a:p>
            <a:pPr marL="0" indent="0">
              <a:buNone/>
            </a:pPr>
            <a:endParaRPr lang="sk-SK" sz="1400" dirty="0"/>
          </a:p>
          <a:p>
            <a:pPr marL="0" indent="0">
              <a:buNone/>
            </a:pPr>
            <a:endParaRPr lang="sk-SK" sz="1400" dirty="0"/>
          </a:p>
          <a:p>
            <a:pPr marL="0" indent="0">
              <a:buNone/>
            </a:pPr>
            <a:endParaRPr lang="sk-SK" sz="1400" dirty="0"/>
          </a:p>
        </p:txBody>
      </p:sp>
      <p:pic>
        <p:nvPicPr>
          <p:cNvPr id="7" name="Zástupný symbol obsahu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320" y="41943"/>
            <a:ext cx="1480698" cy="1512888"/>
          </a:xfrm>
          <a:prstGeom prst="rect">
            <a:avLst/>
          </a:prstGeom>
        </p:spPr>
      </p:pic>
      <p:pic>
        <p:nvPicPr>
          <p:cNvPr id="4" name="Obrázok 3">
            <a:extLst>
              <a:ext uri="{FF2B5EF4-FFF2-40B4-BE49-F238E27FC236}">
                <a16:creationId xmlns:a16="http://schemas.microsoft.com/office/drawing/2014/main" id="{6CB19B9B-2E0C-09AD-EC16-7F55E4D02B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85205" y="1554831"/>
            <a:ext cx="3281086" cy="2460814"/>
          </a:xfrm>
          <a:prstGeom prst="rect">
            <a:avLst/>
          </a:prstGeom>
        </p:spPr>
      </p:pic>
      <p:pic>
        <p:nvPicPr>
          <p:cNvPr id="8" name="Obrázok 7">
            <a:extLst>
              <a:ext uri="{FF2B5EF4-FFF2-40B4-BE49-F238E27FC236}">
                <a16:creationId xmlns:a16="http://schemas.microsoft.com/office/drawing/2014/main" id="{082A5165-567D-DBDD-8227-8EC58E08B5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85204" y="4243781"/>
            <a:ext cx="3281085" cy="2460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276881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E7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0" y="274638"/>
            <a:ext cx="7308304" cy="1143000"/>
          </a:xfrm>
          <a:solidFill>
            <a:schemeClr val="accent2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r>
              <a:rPr lang="sk-SK" sz="4000" dirty="0"/>
              <a:t>Odborové základné organizácie</a:t>
            </a:r>
          </a:p>
        </p:txBody>
      </p:sp>
      <p:sp>
        <p:nvSpPr>
          <p:cNvPr id="6" name="Zástupný symbol obsahu 5"/>
          <p:cNvSpPr>
            <a:spLocks noGrp="1"/>
          </p:cNvSpPr>
          <p:nvPr>
            <p:ph idx="1"/>
          </p:nvPr>
        </p:nvSpPr>
        <p:spPr>
          <a:xfrm>
            <a:off x="352201" y="1412776"/>
            <a:ext cx="8580817" cy="518457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k-SK" sz="2400" u="sng" dirty="0"/>
              <a:t>Informačné stretnutie so zamestnancami </a:t>
            </a:r>
          </a:p>
          <a:p>
            <a:pPr marL="0" indent="0">
              <a:buNone/>
            </a:pPr>
            <a:r>
              <a:rPr lang="sk-SK" sz="2400" u="sng" dirty="0"/>
              <a:t>opravovne a </a:t>
            </a:r>
            <a:r>
              <a:rPr lang="sk-SK" sz="2400" u="sng" dirty="0" err="1"/>
              <a:t>ciachovne</a:t>
            </a:r>
            <a:r>
              <a:rPr lang="sk-SK" sz="2400" u="sng" dirty="0"/>
              <a:t> plynomerov. </a:t>
            </a:r>
          </a:p>
          <a:p>
            <a:pPr marL="0" indent="0">
              <a:buNone/>
            </a:pPr>
            <a:r>
              <a:rPr lang="sk-SK" sz="2400" u="sng" dirty="0"/>
              <a:t>OZO Poprad</a:t>
            </a:r>
          </a:p>
          <a:p>
            <a:pPr marL="0" indent="0">
              <a:buNone/>
            </a:pPr>
            <a:r>
              <a:rPr lang="sk-SK" sz="2400" u="sng" dirty="0"/>
              <a:t>16.3.2023 – Spišská Belá</a:t>
            </a:r>
          </a:p>
          <a:p>
            <a:pPr marL="0" indent="0">
              <a:buNone/>
            </a:pPr>
            <a:endParaRPr lang="sk-SK" sz="2400" u="sng" dirty="0"/>
          </a:p>
          <a:p>
            <a:pPr marL="0" indent="0">
              <a:buNone/>
            </a:pPr>
            <a:endParaRPr lang="sk-SK" sz="2400" u="sng" dirty="0"/>
          </a:p>
          <a:p>
            <a:pPr marL="0" indent="0">
              <a:buNone/>
            </a:pPr>
            <a:endParaRPr lang="sk-SK" sz="2400" u="sng" dirty="0"/>
          </a:p>
          <a:p>
            <a:pPr marL="0" indent="0">
              <a:buNone/>
            </a:pPr>
            <a:r>
              <a:rPr lang="sk-SK" sz="2400" u="sng" dirty="0"/>
              <a:t>Výročná členská schôdza </a:t>
            </a:r>
          </a:p>
          <a:p>
            <a:pPr marL="0" indent="0">
              <a:buNone/>
            </a:pPr>
            <a:r>
              <a:rPr lang="sk-SK" sz="2400" u="sng" dirty="0"/>
              <a:t>OZO Veľké Zlievce</a:t>
            </a:r>
          </a:p>
          <a:p>
            <a:pPr marL="0" indent="0">
              <a:buNone/>
            </a:pPr>
            <a:r>
              <a:rPr lang="sk-SK" sz="2000" dirty="0"/>
              <a:t>(17.3.2023 - </a:t>
            </a:r>
            <a:r>
              <a:rPr lang="sk-SK" sz="2000" dirty="0" err="1"/>
              <a:t>Peserany</a:t>
            </a:r>
            <a:r>
              <a:rPr lang="sk-SK" sz="2000" dirty="0"/>
              <a:t>)</a:t>
            </a:r>
          </a:p>
          <a:p>
            <a:pPr marL="0" indent="0">
              <a:buNone/>
            </a:pPr>
            <a:endParaRPr lang="sk-SK" sz="1400" dirty="0"/>
          </a:p>
          <a:p>
            <a:pPr marL="0" indent="0">
              <a:buNone/>
            </a:pPr>
            <a:endParaRPr lang="sk-SK" sz="1400" dirty="0"/>
          </a:p>
          <a:p>
            <a:pPr marL="0" indent="0">
              <a:buNone/>
            </a:pPr>
            <a:endParaRPr lang="sk-SK" sz="1400" dirty="0"/>
          </a:p>
          <a:p>
            <a:pPr marL="0" indent="0">
              <a:buNone/>
            </a:pPr>
            <a:endParaRPr lang="sk-SK" sz="1400" dirty="0"/>
          </a:p>
          <a:p>
            <a:pPr marL="0" indent="0">
              <a:buNone/>
            </a:pPr>
            <a:endParaRPr lang="sk-SK" sz="1400" dirty="0"/>
          </a:p>
          <a:p>
            <a:pPr marL="0" indent="0">
              <a:buNone/>
            </a:pPr>
            <a:endParaRPr lang="sk-SK" sz="2400" u="sng" dirty="0"/>
          </a:p>
          <a:p>
            <a:pPr marL="0" indent="0">
              <a:buNone/>
            </a:pPr>
            <a:endParaRPr lang="sk-SK" sz="1400" dirty="0"/>
          </a:p>
          <a:p>
            <a:pPr marL="0" indent="0">
              <a:buNone/>
            </a:pPr>
            <a:endParaRPr lang="sk-SK" sz="1400" dirty="0"/>
          </a:p>
          <a:p>
            <a:pPr marL="0" indent="0">
              <a:buNone/>
            </a:pPr>
            <a:endParaRPr lang="sk-SK" sz="2400" u="sng" dirty="0"/>
          </a:p>
          <a:p>
            <a:pPr marL="0" indent="0">
              <a:buNone/>
            </a:pPr>
            <a:endParaRPr lang="sk-SK" sz="1400" dirty="0"/>
          </a:p>
          <a:p>
            <a:pPr marL="0" indent="0">
              <a:buNone/>
            </a:pPr>
            <a:endParaRPr lang="sk-SK" sz="1400" dirty="0"/>
          </a:p>
          <a:p>
            <a:pPr marL="0" indent="0">
              <a:buNone/>
            </a:pPr>
            <a:endParaRPr lang="sk-SK" sz="1400" dirty="0"/>
          </a:p>
          <a:p>
            <a:pPr marL="0" indent="0">
              <a:buNone/>
            </a:pPr>
            <a:endParaRPr lang="sk-SK" sz="1400" dirty="0"/>
          </a:p>
        </p:txBody>
      </p:sp>
      <p:pic>
        <p:nvPicPr>
          <p:cNvPr id="7" name="Zástupný symbol obsahu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320" y="41943"/>
            <a:ext cx="1480698" cy="1512888"/>
          </a:xfrm>
          <a:prstGeom prst="rect">
            <a:avLst/>
          </a:prstGeom>
        </p:spPr>
      </p:pic>
      <p:pic>
        <p:nvPicPr>
          <p:cNvPr id="2" name="Obrázok 1">
            <a:extLst>
              <a:ext uri="{FF2B5EF4-FFF2-40B4-BE49-F238E27FC236}">
                <a16:creationId xmlns:a16="http://schemas.microsoft.com/office/drawing/2014/main" id="{895327CF-C434-8A43-B9F4-454CBC562A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37143" y="4351858"/>
            <a:ext cx="3343949" cy="2454811"/>
          </a:xfrm>
          <a:prstGeom prst="rect">
            <a:avLst/>
          </a:prstGeom>
        </p:spPr>
      </p:pic>
      <p:pic>
        <p:nvPicPr>
          <p:cNvPr id="9" name="Obrázok 8">
            <a:extLst>
              <a:ext uri="{FF2B5EF4-FFF2-40B4-BE49-F238E27FC236}">
                <a16:creationId xmlns:a16="http://schemas.microsoft.com/office/drawing/2014/main" id="{A8AB1731-7C83-2B8D-58F2-AEECCBF1FF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36329" y="1630767"/>
            <a:ext cx="3343949" cy="2507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673223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E7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0" y="274638"/>
            <a:ext cx="7308304" cy="1143000"/>
          </a:xfrm>
          <a:solidFill>
            <a:schemeClr val="accent2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r>
              <a:rPr lang="sk-SK" sz="4000" dirty="0"/>
              <a:t>Odborové základné organizácie</a:t>
            </a:r>
          </a:p>
        </p:txBody>
      </p:sp>
      <p:sp>
        <p:nvSpPr>
          <p:cNvPr id="6" name="Zástupný symbol obsahu 5"/>
          <p:cNvSpPr>
            <a:spLocks noGrp="1"/>
          </p:cNvSpPr>
          <p:nvPr>
            <p:ph idx="1"/>
          </p:nvPr>
        </p:nvSpPr>
        <p:spPr>
          <a:xfrm>
            <a:off x="457200" y="1412776"/>
            <a:ext cx="8475818" cy="518457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k-SK" sz="2400" u="sng" dirty="0"/>
              <a:t>Informačné stretnutie so zamestnancami </a:t>
            </a:r>
          </a:p>
          <a:p>
            <a:pPr marL="0" indent="0">
              <a:buNone/>
            </a:pPr>
            <a:r>
              <a:rPr lang="sk-SK" sz="2400" u="sng" dirty="0"/>
              <a:t>SPP Bratislava. </a:t>
            </a:r>
          </a:p>
          <a:p>
            <a:pPr marL="0" indent="0">
              <a:buNone/>
            </a:pPr>
            <a:r>
              <a:rPr lang="sk-SK" sz="2000" dirty="0"/>
              <a:t>(29.3.2023 – Bratislava, zasadačka Dunaj)</a:t>
            </a:r>
          </a:p>
          <a:p>
            <a:pPr marL="0" indent="0">
              <a:buNone/>
            </a:pPr>
            <a:endParaRPr lang="sk-SK" sz="2400" u="sng" dirty="0"/>
          </a:p>
          <a:p>
            <a:pPr marL="0" indent="0">
              <a:buNone/>
            </a:pPr>
            <a:endParaRPr lang="sk-SK" sz="2400" u="sng" dirty="0"/>
          </a:p>
          <a:p>
            <a:pPr marL="0" indent="0">
              <a:buNone/>
            </a:pPr>
            <a:endParaRPr lang="sk-SK" sz="2400" u="sng" dirty="0"/>
          </a:p>
          <a:p>
            <a:pPr marL="0" indent="0">
              <a:buNone/>
            </a:pPr>
            <a:endParaRPr lang="sk-SK" sz="2400" u="sng" dirty="0"/>
          </a:p>
          <a:p>
            <a:pPr marL="0" indent="0">
              <a:buNone/>
            </a:pPr>
            <a:r>
              <a:rPr lang="sk-SK" sz="2400" u="sng" dirty="0"/>
              <a:t>Výročná členská schôdza </a:t>
            </a:r>
          </a:p>
          <a:p>
            <a:pPr marL="0" indent="0">
              <a:buNone/>
            </a:pPr>
            <a:r>
              <a:rPr lang="sk-SK" sz="2400" u="sng" dirty="0"/>
              <a:t>OZO Komárno</a:t>
            </a:r>
          </a:p>
          <a:p>
            <a:pPr marL="0" indent="0">
              <a:buNone/>
            </a:pPr>
            <a:r>
              <a:rPr lang="sk-SK" sz="2000" dirty="0"/>
              <a:t>(21.4.2023 - Komárno)</a:t>
            </a:r>
          </a:p>
          <a:p>
            <a:pPr marL="0" indent="0">
              <a:buNone/>
            </a:pPr>
            <a:endParaRPr lang="sk-SK" sz="1400" dirty="0"/>
          </a:p>
          <a:p>
            <a:pPr marL="0" indent="0">
              <a:buNone/>
            </a:pPr>
            <a:endParaRPr lang="sk-SK" sz="1400" dirty="0"/>
          </a:p>
          <a:p>
            <a:pPr marL="0" indent="0">
              <a:buNone/>
            </a:pPr>
            <a:endParaRPr lang="sk-SK" sz="2400" u="sng" dirty="0"/>
          </a:p>
          <a:p>
            <a:pPr marL="0" indent="0">
              <a:buNone/>
            </a:pPr>
            <a:endParaRPr lang="sk-SK" sz="1400" dirty="0"/>
          </a:p>
          <a:p>
            <a:pPr marL="0" indent="0">
              <a:buNone/>
            </a:pPr>
            <a:endParaRPr lang="sk-SK" sz="1400" dirty="0"/>
          </a:p>
          <a:p>
            <a:pPr marL="0" indent="0">
              <a:buNone/>
            </a:pPr>
            <a:endParaRPr lang="sk-SK" sz="1400" dirty="0"/>
          </a:p>
          <a:p>
            <a:pPr marL="0" indent="0">
              <a:buNone/>
            </a:pPr>
            <a:endParaRPr lang="sk-SK" sz="1400" dirty="0"/>
          </a:p>
        </p:txBody>
      </p:sp>
      <p:pic>
        <p:nvPicPr>
          <p:cNvPr id="7" name="Zástupný symbol obsahu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320" y="41943"/>
            <a:ext cx="1480698" cy="1512888"/>
          </a:xfrm>
          <a:prstGeom prst="rect">
            <a:avLst/>
          </a:prstGeom>
        </p:spPr>
      </p:pic>
      <p:pic>
        <p:nvPicPr>
          <p:cNvPr id="8" name="Obrázok 7">
            <a:extLst>
              <a:ext uri="{FF2B5EF4-FFF2-40B4-BE49-F238E27FC236}">
                <a16:creationId xmlns:a16="http://schemas.microsoft.com/office/drawing/2014/main" id="{BF31CB5A-75A8-0B79-AB68-29A024839E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77756" y="4191243"/>
            <a:ext cx="3343949" cy="2507961"/>
          </a:xfrm>
          <a:prstGeom prst="rect">
            <a:avLst/>
          </a:prstGeom>
        </p:spPr>
      </p:pic>
      <p:pic>
        <p:nvPicPr>
          <p:cNvPr id="3" name="Obrázok 2">
            <a:extLst>
              <a:ext uri="{FF2B5EF4-FFF2-40B4-BE49-F238E27FC236}">
                <a16:creationId xmlns:a16="http://schemas.microsoft.com/office/drawing/2014/main" id="{269E6AB9-7339-67CC-C8C0-C547425EE5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77755" y="1528172"/>
            <a:ext cx="3343950" cy="2507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9680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E7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0" y="274638"/>
            <a:ext cx="7308304" cy="1143000"/>
          </a:xfrm>
          <a:solidFill>
            <a:schemeClr val="accent2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r>
              <a:rPr lang="sk-SK" sz="4000" dirty="0"/>
              <a:t>Odborové základné organizácie</a:t>
            </a:r>
          </a:p>
        </p:txBody>
      </p:sp>
      <p:sp>
        <p:nvSpPr>
          <p:cNvPr id="6" name="Zástupný symbol obsahu 5"/>
          <p:cNvSpPr>
            <a:spLocks noGrp="1"/>
          </p:cNvSpPr>
          <p:nvPr>
            <p:ph idx="1"/>
          </p:nvPr>
        </p:nvSpPr>
        <p:spPr>
          <a:xfrm>
            <a:off x="457200" y="1412776"/>
            <a:ext cx="8475818" cy="5184576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sk-SK" sz="2400" u="sng" dirty="0"/>
          </a:p>
          <a:p>
            <a:pPr marL="0" indent="0">
              <a:buNone/>
            </a:pPr>
            <a:r>
              <a:rPr lang="sk-SK" sz="2400" u="sng" dirty="0"/>
              <a:t>Výročná členská konferencia </a:t>
            </a:r>
          </a:p>
          <a:p>
            <a:pPr marL="0" indent="0">
              <a:buNone/>
            </a:pPr>
            <a:r>
              <a:rPr lang="sk-SK" sz="2400" u="sng" dirty="0"/>
              <a:t>OZO Zvolen</a:t>
            </a:r>
          </a:p>
          <a:p>
            <a:pPr marL="0" indent="0">
              <a:buNone/>
            </a:pPr>
            <a:r>
              <a:rPr lang="sk-SK" sz="2000" dirty="0"/>
              <a:t>(27.4.2023 - Zvolen)</a:t>
            </a:r>
          </a:p>
          <a:p>
            <a:pPr marL="0" indent="0">
              <a:buNone/>
            </a:pPr>
            <a:endParaRPr lang="sk-SK" sz="1400" dirty="0"/>
          </a:p>
          <a:p>
            <a:pPr marL="0" indent="0">
              <a:buNone/>
            </a:pPr>
            <a:endParaRPr lang="sk-SK" sz="1400" dirty="0"/>
          </a:p>
          <a:p>
            <a:pPr marL="0" indent="0">
              <a:buNone/>
            </a:pPr>
            <a:endParaRPr lang="sk-SK" sz="2400" u="sng" dirty="0"/>
          </a:p>
          <a:p>
            <a:pPr marL="0" indent="0">
              <a:buNone/>
            </a:pPr>
            <a:endParaRPr lang="sk-SK" sz="1400" dirty="0"/>
          </a:p>
          <a:p>
            <a:pPr marL="0" indent="0">
              <a:buNone/>
            </a:pPr>
            <a:endParaRPr lang="sk-SK" sz="1400" dirty="0"/>
          </a:p>
          <a:p>
            <a:pPr marL="0" indent="0">
              <a:buNone/>
            </a:pPr>
            <a:endParaRPr lang="sk-SK" sz="1400" dirty="0"/>
          </a:p>
          <a:p>
            <a:pPr marL="0" indent="0">
              <a:buNone/>
            </a:pPr>
            <a:endParaRPr lang="sk-SK" sz="1400" dirty="0"/>
          </a:p>
        </p:txBody>
      </p:sp>
      <p:pic>
        <p:nvPicPr>
          <p:cNvPr id="7" name="Zástupný symbol obsahu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320" y="41943"/>
            <a:ext cx="1480698" cy="1512888"/>
          </a:xfrm>
          <a:prstGeom prst="rect">
            <a:avLst/>
          </a:prstGeom>
        </p:spPr>
      </p:pic>
      <p:pic>
        <p:nvPicPr>
          <p:cNvPr id="4" name="Obrázok 3">
            <a:extLst>
              <a:ext uri="{FF2B5EF4-FFF2-40B4-BE49-F238E27FC236}">
                <a16:creationId xmlns:a16="http://schemas.microsoft.com/office/drawing/2014/main" id="{2E110DF5-8C41-2553-88C0-826AAD8F717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5061" y="1554831"/>
            <a:ext cx="4187957" cy="3140968"/>
          </a:xfrm>
          <a:prstGeom prst="rect">
            <a:avLst/>
          </a:prstGeom>
        </p:spPr>
      </p:pic>
      <p:pic>
        <p:nvPicPr>
          <p:cNvPr id="9" name="Obrázok 8">
            <a:extLst>
              <a:ext uri="{FF2B5EF4-FFF2-40B4-BE49-F238E27FC236}">
                <a16:creationId xmlns:a16="http://schemas.microsoft.com/office/drawing/2014/main" id="{4D32CEF3-7C7B-336A-E891-1460410AAC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0983" y="3429000"/>
            <a:ext cx="4187957" cy="3140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38858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E7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0" y="274638"/>
            <a:ext cx="7308304" cy="1143000"/>
          </a:xfrm>
          <a:solidFill>
            <a:schemeClr val="accent2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r>
              <a:rPr lang="sk-SK" sz="4000" dirty="0"/>
              <a:t>Odborové základné organizácie</a:t>
            </a:r>
          </a:p>
        </p:txBody>
      </p:sp>
      <p:sp>
        <p:nvSpPr>
          <p:cNvPr id="6" name="Zástupný symbol obsahu 5"/>
          <p:cNvSpPr>
            <a:spLocks noGrp="1"/>
          </p:cNvSpPr>
          <p:nvPr>
            <p:ph idx="1"/>
          </p:nvPr>
        </p:nvSpPr>
        <p:spPr>
          <a:xfrm>
            <a:off x="457200" y="1412776"/>
            <a:ext cx="8475818" cy="518457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k-SK" sz="2400" u="sng" dirty="0"/>
              <a:t>Výročná členská schôdza  OZO Poprad</a:t>
            </a:r>
          </a:p>
          <a:p>
            <a:pPr marL="0" indent="0">
              <a:buNone/>
            </a:pPr>
            <a:r>
              <a:rPr lang="sk-SK" sz="2000" dirty="0"/>
              <a:t>(5.5.2023 - Poprad)</a:t>
            </a:r>
          </a:p>
          <a:p>
            <a:pPr marL="0" indent="0">
              <a:buNone/>
            </a:pPr>
            <a:endParaRPr lang="sk-SK" sz="2400" u="sng" dirty="0"/>
          </a:p>
          <a:p>
            <a:pPr marL="0" indent="0">
              <a:buNone/>
            </a:pPr>
            <a:endParaRPr lang="sk-SK" sz="2400" u="sng" dirty="0"/>
          </a:p>
          <a:p>
            <a:pPr marL="0" indent="0">
              <a:buNone/>
            </a:pPr>
            <a:endParaRPr lang="sk-SK" sz="2400" u="sng" dirty="0"/>
          </a:p>
          <a:p>
            <a:pPr marL="0" indent="0">
              <a:buNone/>
            </a:pPr>
            <a:endParaRPr lang="sk-SK" sz="2400" u="sng" dirty="0"/>
          </a:p>
          <a:p>
            <a:pPr marL="0" indent="0">
              <a:buNone/>
            </a:pPr>
            <a:r>
              <a:rPr lang="sk-SK" sz="2400" u="sng" dirty="0"/>
              <a:t>Súťaž vo Varení guľášu a Deň detí</a:t>
            </a:r>
          </a:p>
          <a:p>
            <a:pPr marL="0" indent="0">
              <a:buNone/>
            </a:pPr>
            <a:r>
              <a:rPr lang="sk-SK" sz="2400" u="sng" dirty="0"/>
              <a:t>OZO Komárno</a:t>
            </a:r>
          </a:p>
          <a:p>
            <a:pPr marL="0" indent="0">
              <a:buNone/>
            </a:pPr>
            <a:r>
              <a:rPr lang="sk-SK" sz="2000" dirty="0"/>
              <a:t>(10.6.2023 – Veľký Meder)</a:t>
            </a:r>
          </a:p>
          <a:p>
            <a:pPr marL="0" indent="0">
              <a:buNone/>
            </a:pPr>
            <a:endParaRPr lang="sk-SK" sz="1400" dirty="0"/>
          </a:p>
          <a:p>
            <a:pPr marL="0" indent="0">
              <a:buNone/>
            </a:pPr>
            <a:endParaRPr lang="sk-SK" sz="1400" dirty="0"/>
          </a:p>
          <a:p>
            <a:pPr marL="0" indent="0">
              <a:buNone/>
            </a:pPr>
            <a:endParaRPr lang="sk-SK" sz="2400" u="sng" dirty="0"/>
          </a:p>
          <a:p>
            <a:pPr marL="0" indent="0">
              <a:buNone/>
            </a:pPr>
            <a:endParaRPr lang="sk-SK" sz="1400" dirty="0"/>
          </a:p>
          <a:p>
            <a:pPr marL="0" indent="0">
              <a:buNone/>
            </a:pPr>
            <a:endParaRPr lang="sk-SK" sz="1400" dirty="0"/>
          </a:p>
          <a:p>
            <a:pPr marL="0" indent="0">
              <a:buNone/>
            </a:pPr>
            <a:endParaRPr lang="sk-SK" sz="1400" dirty="0"/>
          </a:p>
          <a:p>
            <a:pPr marL="0" indent="0">
              <a:buNone/>
            </a:pPr>
            <a:endParaRPr lang="sk-SK" sz="1400" dirty="0"/>
          </a:p>
        </p:txBody>
      </p:sp>
      <p:pic>
        <p:nvPicPr>
          <p:cNvPr id="7" name="Zástupný symbol obsahu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320" y="41943"/>
            <a:ext cx="1480698" cy="1512888"/>
          </a:xfrm>
          <a:prstGeom prst="rect">
            <a:avLst/>
          </a:prstGeom>
        </p:spPr>
      </p:pic>
      <p:pic>
        <p:nvPicPr>
          <p:cNvPr id="2" name="Obrázok 1">
            <a:extLst>
              <a:ext uri="{FF2B5EF4-FFF2-40B4-BE49-F238E27FC236}">
                <a16:creationId xmlns:a16="http://schemas.microsoft.com/office/drawing/2014/main" id="{E12DEB2C-F135-CD22-AC63-448B7D8241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77757" y="1546089"/>
            <a:ext cx="3343948" cy="2507961"/>
          </a:xfrm>
          <a:prstGeom prst="rect">
            <a:avLst/>
          </a:prstGeom>
        </p:spPr>
      </p:pic>
      <p:pic>
        <p:nvPicPr>
          <p:cNvPr id="4" name="Obrázok 3">
            <a:extLst>
              <a:ext uri="{FF2B5EF4-FFF2-40B4-BE49-F238E27FC236}">
                <a16:creationId xmlns:a16="http://schemas.microsoft.com/office/drawing/2014/main" id="{AFEB1F15-E993-D3AF-064F-8C9923B3C9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9552" y="5229200"/>
            <a:ext cx="3459537" cy="1556792"/>
          </a:xfrm>
          <a:prstGeom prst="rect">
            <a:avLst/>
          </a:prstGeom>
        </p:spPr>
      </p:pic>
      <p:pic>
        <p:nvPicPr>
          <p:cNvPr id="9" name="Obrázok 8">
            <a:extLst>
              <a:ext uri="{FF2B5EF4-FFF2-40B4-BE49-F238E27FC236}">
                <a16:creationId xmlns:a16="http://schemas.microsoft.com/office/drawing/2014/main" id="{80DFC1FF-4109-B671-DF6A-83595E55DC3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27346" y="4619682"/>
            <a:ext cx="4788024" cy="2154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056405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E7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0" y="274638"/>
            <a:ext cx="7308304" cy="1143000"/>
          </a:xfrm>
          <a:solidFill>
            <a:schemeClr val="accent2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r>
              <a:rPr lang="sk-SK" sz="4000" dirty="0"/>
              <a:t>Odborové základné organizácie</a:t>
            </a:r>
          </a:p>
        </p:txBody>
      </p:sp>
      <p:sp>
        <p:nvSpPr>
          <p:cNvPr id="6" name="Zástupný symbol obsahu 5"/>
          <p:cNvSpPr>
            <a:spLocks noGrp="1"/>
          </p:cNvSpPr>
          <p:nvPr>
            <p:ph idx="1"/>
          </p:nvPr>
        </p:nvSpPr>
        <p:spPr>
          <a:xfrm>
            <a:off x="457200" y="1412776"/>
            <a:ext cx="8475818" cy="5184576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sk-SK" sz="2400" u="sng" dirty="0"/>
          </a:p>
          <a:p>
            <a:pPr marL="0" indent="0">
              <a:buNone/>
            </a:pPr>
            <a:endParaRPr lang="sk-SK" sz="2400" u="sng" dirty="0"/>
          </a:p>
          <a:p>
            <a:pPr marL="0" indent="0">
              <a:buNone/>
            </a:pPr>
            <a:r>
              <a:rPr lang="sk-SK" sz="2400" u="sng" dirty="0"/>
              <a:t>Členská schôdza  </a:t>
            </a:r>
          </a:p>
          <a:p>
            <a:pPr marL="0" indent="0">
              <a:buNone/>
            </a:pPr>
            <a:r>
              <a:rPr lang="sk-SK" sz="2400" u="sng" dirty="0"/>
              <a:t>OZO </a:t>
            </a:r>
            <a:r>
              <a:rPr lang="sk-SK" sz="2400" u="sng" dirty="0" err="1"/>
              <a:t>Streicher</a:t>
            </a:r>
            <a:r>
              <a:rPr lang="sk-SK" sz="2400" u="sng" dirty="0"/>
              <a:t> Žilina</a:t>
            </a:r>
          </a:p>
          <a:p>
            <a:pPr marL="0" indent="0">
              <a:buNone/>
            </a:pPr>
            <a:r>
              <a:rPr lang="sk-SK" sz="2000" dirty="0"/>
              <a:t>(24.7.2023 – Žilina)</a:t>
            </a:r>
          </a:p>
          <a:p>
            <a:pPr marL="0" indent="0">
              <a:buNone/>
            </a:pPr>
            <a:endParaRPr lang="sk-SK" sz="2400" u="sng" dirty="0"/>
          </a:p>
          <a:p>
            <a:pPr marL="0" indent="0">
              <a:buNone/>
            </a:pPr>
            <a:endParaRPr lang="sk-SK" sz="2400" u="sng" dirty="0"/>
          </a:p>
          <a:p>
            <a:pPr marL="0" indent="0">
              <a:buNone/>
            </a:pPr>
            <a:endParaRPr lang="sk-SK" sz="2400" u="sng" dirty="0"/>
          </a:p>
          <a:p>
            <a:pPr marL="0" indent="0">
              <a:buNone/>
            </a:pPr>
            <a:endParaRPr lang="sk-SK" sz="2400" u="sng" dirty="0"/>
          </a:p>
          <a:p>
            <a:pPr marL="0" indent="0">
              <a:buNone/>
            </a:pPr>
            <a:endParaRPr lang="sk-SK" sz="1400" dirty="0"/>
          </a:p>
          <a:p>
            <a:pPr marL="0" indent="0">
              <a:buNone/>
            </a:pPr>
            <a:endParaRPr lang="sk-SK" sz="1400" dirty="0"/>
          </a:p>
          <a:p>
            <a:pPr marL="0" indent="0">
              <a:buNone/>
            </a:pPr>
            <a:endParaRPr lang="sk-SK" sz="1400" dirty="0"/>
          </a:p>
        </p:txBody>
      </p:sp>
      <p:pic>
        <p:nvPicPr>
          <p:cNvPr id="7" name="Zástupný symbol obsahu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320" y="41943"/>
            <a:ext cx="1480698" cy="1512888"/>
          </a:xfrm>
          <a:prstGeom prst="rect">
            <a:avLst/>
          </a:prstGeom>
        </p:spPr>
      </p:pic>
      <p:pic>
        <p:nvPicPr>
          <p:cNvPr id="8" name="Obrázok 7">
            <a:extLst>
              <a:ext uri="{FF2B5EF4-FFF2-40B4-BE49-F238E27FC236}">
                <a16:creationId xmlns:a16="http://schemas.microsoft.com/office/drawing/2014/main" id="{46FC8F9A-688D-D945-175F-2C3923E16A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60032" y="1552400"/>
            <a:ext cx="3908527" cy="5184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631897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E7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0" y="274638"/>
            <a:ext cx="7308304" cy="1143000"/>
          </a:xfrm>
          <a:solidFill>
            <a:schemeClr val="accent2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r>
              <a:rPr lang="sk-SK" sz="4000" dirty="0"/>
              <a:t>Odborové základné organizácie</a:t>
            </a:r>
          </a:p>
        </p:txBody>
      </p:sp>
      <p:sp>
        <p:nvSpPr>
          <p:cNvPr id="6" name="Zástupný symbol obsahu 5"/>
          <p:cNvSpPr>
            <a:spLocks noGrp="1"/>
          </p:cNvSpPr>
          <p:nvPr>
            <p:ph idx="1"/>
          </p:nvPr>
        </p:nvSpPr>
        <p:spPr>
          <a:xfrm>
            <a:off x="457200" y="1412776"/>
            <a:ext cx="8475818" cy="5184576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sk-SK" sz="2400" u="sng" dirty="0"/>
          </a:p>
          <a:p>
            <a:pPr marL="0" indent="0">
              <a:buNone/>
            </a:pPr>
            <a:r>
              <a:rPr lang="sk-SK" sz="2400" u="sng" dirty="0"/>
              <a:t>Výročná členská schôdza  OZO Nitra</a:t>
            </a:r>
          </a:p>
          <a:p>
            <a:pPr marL="0" indent="0">
              <a:buNone/>
            </a:pPr>
            <a:r>
              <a:rPr lang="sk-SK" sz="2000" dirty="0"/>
              <a:t>(6.10.2023 - Nitra)</a:t>
            </a:r>
          </a:p>
          <a:p>
            <a:pPr marL="0" indent="0">
              <a:buNone/>
            </a:pPr>
            <a:endParaRPr lang="sk-SK" sz="2400" u="sng" dirty="0"/>
          </a:p>
          <a:p>
            <a:pPr marL="0" indent="0">
              <a:buNone/>
            </a:pPr>
            <a:endParaRPr lang="sk-SK" sz="2400" u="sng" dirty="0"/>
          </a:p>
          <a:p>
            <a:pPr marL="0" indent="0">
              <a:buNone/>
            </a:pPr>
            <a:endParaRPr lang="sk-SK" sz="2400" u="sng" dirty="0"/>
          </a:p>
          <a:p>
            <a:pPr marL="0" indent="0">
              <a:buNone/>
            </a:pPr>
            <a:endParaRPr lang="sk-SK" sz="2400" u="sng" dirty="0"/>
          </a:p>
          <a:p>
            <a:pPr marL="0" indent="0">
              <a:buNone/>
            </a:pPr>
            <a:endParaRPr lang="sk-SK" sz="1400" dirty="0"/>
          </a:p>
          <a:p>
            <a:pPr marL="0" indent="0">
              <a:buNone/>
            </a:pPr>
            <a:endParaRPr lang="sk-SK" sz="1400" dirty="0"/>
          </a:p>
          <a:p>
            <a:pPr marL="0" indent="0">
              <a:buNone/>
            </a:pPr>
            <a:endParaRPr lang="sk-SK" sz="2400" u="sng" dirty="0"/>
          </a:p>
          <a:p>
            <a:pPr marL="0" indent="0">
              <a:buNone/>
            </a:pPr>
            <a:endParaRPr lang="sk-SK" sz="1400" dirty="0"/>
          </a:p>
          <a:p>
            <a:pPr marL="0" indent="0">
              <a:buNone/>
            </a:pPr>
            <a:endParaRPr lang="sk-SK" sz="1400" dirty="0"/>
          </a:p>
          <a:p>
            <a:pPr marL="0" indent="0">
              <a:buNone/>
            </a:pPr>
            <a:endParaRPr lang="sk-SK" sz="1400" dirty="0"/>
          </a:p>
          <a:p>
            <a:pPr marL="0" indent="0">
              <a:buNone/>
            </a:pPr>
            <a:endParaRPr lang="sk-SK" sz="1400" dirty="0"/>
          </a:p>
        </p:txBody>
      </p:sp>
      <p:pic>
        <p:nvPicPr>
          <p:cNvPr id="7" name="Zástupný symbol obsahu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320" y="41943"/>
            <a:ext cx="1480698" cy="1512888"/>
          </a:xfrm>
          <a:prstGeom prst="rect">
            <a:avLst/>
          </a:prstGeom>
        </p:spPr>
      </p:pic>
      <p:pic>
        <p:nvPicPr>
          <p:cNvPr id="3" name="Obrázok 2">
            <a:extLst>
              <a:ext uri="{FF2B5EF4-FFF2-40B4-BE49-F238E27FC236}">
                <a16:creationId xmlns:a16="http://schemas.microsoft.com/office/drawing/2014/main" id="{1CD01FC2-DF10-07F5-8B8D-32743C8389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8024" y="2576914"/>
            <a:ext cx="3995936" cy="2996952"/>
          </a:xfrm>
          <a:prstGeom prst="rect">
            <a:avLst/>
          </a:prstGeom>
        </p:spPr>
      </p:pic>
      <p:pic>
        <p:nvPicPr>
          <p:cNvPr id="8" name="Obrázok 7">
            <a:extLst>
              <a:ext uri="{FF2B5EF4-FFF2-40B4-BE49-F238E27FC236}">
                <a16:creationId xmlns:a16="http://schemas.microsoft.com/office/drawing/2014/main" id="{EE95AF7A-55DC-46DB-6CC9-C334D5FE3C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" y="3456423"/>
            <a:ext cx="3995936" cy="2996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951744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0" y="116632"/>
            <a:ext cx="7308304" cy="1008112"/>
          </a:xfrm>
          <a:solidFill>
            <a:schemeClr val="accent6">
              <a:lumMod val="75000"/>
            </a:schemeClr>
          </a:solidFill>
        </p:spPr>
        <p:txBody>
          <a:bodyPr>
            <a:normAutofit/>
          </a:bodyPr>
          <a:lstStyle/>
          <a:p>
            <a:r>
              <a:rPr lang="sk-SK" sz="4000" dirty="0"/>
              <a:t>Medzinárodné aktivity</a:t>
            </a:r>
          </a:p>
        </p:txBody>
      </p:sp>
      <p:sp>
        <p:nvSpPr>
          <p:cNvPr id="6" name="Zástupný symbol obsahu 5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5184576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sk-SK" sz="1400" dirty="0"/>
          </a:p>
          <a:p>
            <a:pPr marL="0" indent="0">
              <a:buNone/>
            </a:pPr>
            <a:endParaRPr lang="sk-SK" sz="1400" dirty="0"/>
          </a:p>
          <a:p>
            <a:pPr marL="0" indent="0">
              <a:buNone/>
            </a:pPr>
            <a:endParaRPr lang="sk-SK" sz="1400" dirty="0"/>
          </a:p>
          <a:p>
            <a:pPr marL="0" indent="0">
              <a:buNone/>
            </a:pPr>
            <a:endParaRPr lang="sk-SK" sz="1400" dirty="0"/>
          </a:p>
          <a:p>
            <a:pPr marL="0" indent="0">
              <a:buNone/>
            </a:pPr>
            <a:endParaRPr lang="sk-SK" sz="1400" dirty="0"/>
          </a:p>
        </p:txBody>
      </p:sp>
      <p:pic>
        <p:nvPicPr>
          <p:cNvPr id="7" name="Zástupný symbol obsahu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320" y="41943"/>
            <a:ext cx="1480698" cy="1512888"/>
          </a:xfrm>
          <a:prstGeom prst="rect">
            <a:avLst/>
          </a:prstGeom>
        </p:spPr>
      </p:pic>
      <p:sp>
        <p:nvSpPr>
          <p:cNvPr id="8" name="BlokTextu 7">
            <a:extLst>
              <a:ext uri="{FF2B5EF4-FFF2-40B4-BE49-F238E27FC236}">
                <a16:creationId xmlns:a16="http://schemas.microsoft.com/office/drawing/2014/main" id="{B2AD9E58-885F-5938-FA49-DD1BA8AE39A4}"/>
              </a:ext>
            </a:extLst>
          </p:cNvPr>
          <p:cNvSpPr txBox="1"/>
          <p:nvPr/>
        </p:nvSpPr>
        <p:spPr>
          <a:xfrm>
            <a:off x="0" y="-215843"/>
            <a:ext cx="5580112" cy="70173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r>
              <a:rPr lang="sk-SK" dirty="0"/>
              <a:t>V dňoch 21.9. – 23.9..2023 sa uskutočnilo  v obci </a:t>
            </a:r>
            <a:r>
              <a:rPr lang="sk-SK" dirty="0" err="1"/>
              <a:t>Kouty</a:t>
            </a:r>
            <a:r>
              <a:rPr lang="sk-SK" dirty="0"/>
              <a:t> nad Desnou stretnutie zástupcov Odborového </a:t>
            </a:r>
            <a:r>
              <a:rPr lang="sk-SK" dirty="0" err="1"/>
              <a:t>svazu</a:t>
            </a:r>
            <a:r>
              <a:rPr lang="sk-SK" dirty="0"/>
              <a:t> UNIOS  (OS UNIOS) a zástupcov Plynárenského odborového zväzu (POZ). Za OS UNIOS sa stretnutia zúčastnili predsedníčka zväzu JUDr. </a:t>
            </a:r>
            <a:r>
              <a:rPr lang="sk-SK" dirty="0" err="1"/>
              <a:t>Kociánová</a:t>
            </a:r>
            <a:r>
              <a:rPr lang="sk-SK" dirty="0"/>
              <a:t> Jitka, podpredseda Jurečka Radek, ekonómka zväzu Bc. </a:t>
            </a:r>
            <a:r>
              <a:rPr lang="sk-SK" dirty="0" err="1"/>
              <a:t>Koudelková</a:t>
            </a:r>
            <a:r>
              <a:rPr lang="sk-SK" dirty="0"/>
              <a:t> Jana a referent pre medzinárodné a organizačné činnosti Michal Jan Votava. Za POZ sa stretnutia zúčastnili predseda POZ Korienek Pavol, predseda PV OZO SPP-D Boris Milan, predsedníčka PV OZO SPP Uhrová Viera, a tajomníčka POZ Lacová Zuzana.</a:t>
            </a:r>
          </a:p>
          <a:p>
            <a:endParaRPr lang="sk-SK" dirty="0"/>
          </a:p>
          <a:p>
            <a:r>
              <a:rPr lang="sk-SK" dirty="0"/>
              <a:t>Predmetom rokovania bola výmena skúseností v oblasti kolektívneho vyjednávania a sociálnej politiky v oboch spoločnostiach.   O aktuálnom stave plynárenstva v oboch štátoch rokovali na pracovisku majstrovského okrsku </a:t>
            </a:r>
            <a:r>
              <a:rPr lang="sk-SK" dirty="0" err="1"/>
              <a:t>GasNet</a:t>
            </a:r>
            <a:r>
              <a:rPr lang="sk-SK" dirty="0"/>
              <a:t> v </a:t>
            </a:r>
            <a:r>
              <a:rPr lang="sk-SK" dirty="0" err="1"/>
              <a:t>Šumperku</a:t>
            </a:r>
            <a:r>
              <a:rPr lang="sk-SK" dirty="0"/>
              <a:t> a následne spoločne navštívili Plynárenské múzeum v Poľskom meste </a:t>
            </a:r>
            <a:r>
              <a:rPr lang="sk-SK" dirty="0" err="1"/>
              <a:t>Paczków</a:t>
            </a:r>
            <a:r>
              <a:rPr lang="sk-SK" dirty="0"/>
              <a:t>.</a:t>
            </a:r>
          </a:p>
          <a:p>
            <a:r>
              <a:rPr lang="sk-SK" dirty="0"/>
              <a:t>V závere sa obe strany zhodli, že stretnutie bolo prínosom pre oboznámenie sa so situáciou v </a:t>
            </a:r>
            <a:r>
              <a:rPr lang="sk-SK"/>
              <a:t>odborových zväzoch.</a:t>
            </a:r>
            <a:endParaRPr lang="sk-SK" dirty="0"/>
          </a:p>
        </p:txBody>
      </p:sp>
      <p:pic>
        <p:nvPicPr>
          <p:cNvPr id="9" name="Obrázok 8">
            <a:extLst>
              <a:ext uri="{FF2B5EF4-FFF2-40B4-BE49-F238E27FC236}">
                <a16:creationId xmlns:a16="http://schemas.microsoft.com/office/drawing/2014/main" id="{522D5D8D-E55B-1421-029C-D21D1EF681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04872" y="1481767"/>
            <a:ext cx="3483598" cy="2378225"/>
          </a:xfrm>
          <a:prstGeom prst="rect">
            <a:avLst/>
          </a:prstGeom>
        </p:spPr>
      </p:pic>
      <p:pic>
        <p:nvPicPr>
          <p:cNvPr id="10" name="Obrázok 9">
            <a:extLst>
              <a:ext uri="{FF2B5EF4-FFF2-40B4-BE49-F238E27FC236}">
                <a16:creationId xmlns:a16="http://schemas.microsoft.com/office/drawing/2014/main" id="{A5A6778A-61FB-C4C8-603C-9D45FB897D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04873" y="4148024"/>
            <a:ext cx="3483598" cy="2378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75722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3FFA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0" y="274638"/>
            <a:ext cx="7308304" cy="1143000"/>
          </a:xfrm>
          <a:solidFill>
            <a:srgbClr val="92D050"/>
          </a:solidFill>
        </p:spPr>
        <p:txBody>
          <a:bodyPr>
            <a:normAutofit/>
          </a:bodyPr>
          <a:lstStyle/>
          <a:p>
            <a:r>
              <a:rPr lang="sk-SK" sz="4000" dirty="0"/>
              <a:t>Rokovania orgánov POZ          </a:t>
            </a:r>
          </a:p>
        </p:txBody>
      </p:sp>
      <p:sp>
        <p:nvSpPr>
          <p:cNvPr id="6" name="Zástupný symbol obsahu 5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518457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k-SK" sz="2800" u="sng" dirty="0"/>
              <a:t>Zasadnutie Rady predsedov POZ</a:t>
            </a:r>
          </a:p>
          <a:p>
            <a:pPr marL="0" indent="0">
              <a:buNone/>
            </a:pPr>
            <a:r>
              <a:rPr lang="sk-SK" sz="2000" dirty="0"/>
              <a:t>(15.2.2023 Lučenec, hotel SLOVAN)</a:t>
            </a:r>
          </a:p>
          <a:p>
            <a:pPr marL="0" indent="0">
              <a:buNone/>
            </a:pPr>
            <a:endParaRPr lang="sk-SK" sz="1000" dirty="0"/>
          </a:p>
          <a:p>
            <a:r>
              <a:rPr lang="sk-SK" sz="1800" b="1" dirty="0"/>
              <a:t>Informácie z POZ</a:t>
            </a:r>
          </a:p>
          <a:p>
            <a:r>
              <a:rPr lang="sk-SK" sz="1800" b="1" dirty="0"/>
              <a:t>Schválenie rozpočtu POZ na rok 2023</a:t>
            </a:r>
          </a:p>
          <a:p>
            <a:r>
              <a:rPr lang="sk-SK" sz="1800" b="1" dirty="0"/>
              <a:t>Rôzne</a:t>
            </a:r>
          </a:p>
          <a:p>
            <a:r>
              <a:rPr lang="sk-SK" sz="1800" b="1" dirty="0"/>
              <a:t>Zasadnutia PV OZO SPP a SPP-D; PV OZO eustream</a:t>
            </a:r>
          </a:p>
          <a:p>
            <a:pPr marL="0" indent="0">
              <a:buNone/>
            </a:pPr>
            <a:endParaRPr lang="sk-SK" sz="2000" b="1" dirty="0"/>
          </a:p>
          <a:p>
            <a:pPr marL="0" indent="0">
              <a:buNone/>
            </a:pPr>
            <a:endParaRPr lang="sk-SK" sz="1800" b="1" dirty="0"/>
          </a:p>
          <a:p>
            <a:pPr marL="0" indent="0">
              <a:buNone/>
            </a:pPr>
            <a:endParaRPr lang="sk-SK" sz="1800" b="1" dirty="0"/>
          </a:p>
          <a:p>
            <a:endParaRPr lang="sk-SK" sz="1800" dirty="0"/>
          </a:p>
          <a:p>
            <a:pPr marL="0" indent="0">
              <a:buNone/>
            </a:pPr>
            <a:endParaRPr lang="sk-SK" sz="1800" dirty="0"/>
          </a:p>
          <a:p>
            <a:pPr marL="0" indent="0">
              <a:buNone/>
            </a:pPr>
            <a:endParaRPr lang="sk-SK" sz="1800" dirty="0"/>
          </a:p>
          <a:p>
            <a:pPr marL="0" indent="0">
              <a:buNone/>
            </a:pPr>
            <a:endParaRPr lang="sk-SK" sz="1800" dirty="0"/>
          </a:p>
          <a:p>
            <a:pPr marL="0" indent="0">
              <a:buNone/>
            </a:pPr>
            <a:endParaRPr lang="sk-SK" sz="1800" dirty="0"/>
          </a:p>
        </p:txBody>
      </p:sp>
      <p:pic>
        <p:nvPicPr>
          <p:cNvPr id="7" name="Zástupný symbol obsahu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320" y="41943"/>
            <a:ext cx="1480698" cy="1512888"/>
          </a:xfrm>
          <a:prstGeom prst="rect">
            <a:avLst/>
          </a:prstGeom>
        </p:spPr>
      </p:pic>
      <p:sp>
        <p:nvSpPr>
          <p:cNvPr id="8" name="Obdĺžnik 7"/>
          <p:cNvSpPr/>
          <p:nvPr/>
        </p:nvSpPr>
        <p:spPr>
          <a:xfrm>
            <a:off x="2286000" y="1182231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sk-SK" b="1" dirty="0"/>
          </a:p>
          <a:p>
            <a:endParaRPr lang="sk-SK" b="1" dirty="0"/>
          </a:p>
          <a:p>
            <a:endParaRPr lang="sk-SK" b="1" dirty="0"/>
          </a:p>
          <a:p>
            <a:endParaRPr lang="sk-SK" b="1" dirty="0"/>
          </a:p>
        </p:txBody>
      </p:sp>
      <p:pic>
        <p:nvPicPr>
          <p:cNvPr id="2" name="Obrázok 1">
            <a:extLst>
              <a:ext uri="{FF2B5EF4-FFF2-40B4-BE49-F238E27FC236}">
                <a16:creationId xmlns:a16="http://schemas.microsoft.com/office/drawing/2014/main" id="{FED4DD86-F799-4C22-524D-C25851656B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552" y="3861048"/>
            <a:ext cx="3697560" cy="2773170"/>
          </a:xfrm>
          <a:prstGeom prst="rect">
            <a:avLst/>
          </a:prstGeom>
        </p:spPr>
      </p:pic>
      <p:pic>
        <p:nvPicPr>
          <p:cNvPr id="3" name="Obrázok 2">
            <a:extLst>
              <a:ext uri="{FF2B5EF4-FFF2-40B4-BE49-F238E27FC236}">
                <a16:creationId xmlns:a16="http://schemas.microsoft.com/office/drawing/2014/main" id="{5D027CF3-74AE-6D37-A5DA-D38B66302D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78358" y="3841245"/>
            <a:ext cx="3697560" cy="2773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496838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0" y="274638"/>
            <a:ext cx="7308304" cy="1143000"/>
          </a:xfrm>
          <a:solidFill>
            <a:schemeClr val="accent6">
              <a:lumMod val="75000"/>
            </a:schemeClr>
          </a:solidFill>
        </p:spPr>
        <p:txBody>
          <a:bodyPr>
            <a:normAutofit/>
          </a:bodyPr>
          <a:lstStyle/>
          <a:p>
            <a:r>
              <a:rPr lang="sk-SK" sz="4000" dirty="0"/>
              <a:t>Medzinárodné aktivity</a:t>
            </a:r>
          </a:p>
        </p:txBody>
      </p:sp>
      <p:sp>
        <p:nvSpPr>
          <p:cNvPr id="6" name="Zástupný symbol obsahu 5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5184576"/>
          </a:xfrm>
        </p:spPr>
        <p:txBody>
          <a:bodyPr>
            <a:normAutofit/>
          </a:bodyPr>
          <a:lstStyle/>
          <a:p>
            <a:pPr marL="0" indent="0" algn="l">
              <a:buNone/>
            </a:pPr>
            <a:r>
              <a:rPr lang="sk-SK" sz="2400" b="1" i="0" dirty="0">
                <a:solidFill>
                  <a:srgbClr val="333333"/>
                </a:solidFill>
                <a:effectLst/>
                <a:latin typeface="+mj-lt"/>
              </a:rPr>
              <a:t>Stretnutie Volebného obvodu strednej Európy a západného Balkánu EPSU (CEWB)</a:t>
            </a:r>
          </a:p>
          <a:p>
            <a:pPr marL="0" indent="0" algn="l">
              <a:buNone/>
            </a:pPr>
            <a:endParaRPr lang="sk-SK" sz="1000" b="0" i="0" dirty="0">
              <a:solidFill>
                <a:srgbClr val="333333"/>
              </a:solidFill>
              <a:effectLst/>
              <a:latin typeface="+mj-lt"/>
            </a:endParaRPr>
          </a:p>
          <a:p>
            <a:pPr marL="0" indent="0" algn="l">
              <a:buNone/>
            </a:pPr>
            <a:r>
              <a:rPr lang="sk-SK" sz="1800" b="0" i="0" dirty="0">
                <a:solidFill>
                  <a:srgbClr val="333333"/>
                </a:solidFill>
                <a:effectLst/>
                <a:latin typeface="+mj-lt"/>
              </a:rPr>
              <a:t>Stretnutie CEWB sa uskutočnilo </a:t>
            </a:r>
            <a:r>
              <a:rPr lang="sk-SK" sz="1800" b="1" i="0" u="sng" dirty="0">
                <a:solidFill>
                  <a:srgbClr val="333333"/>
                </a:solidFill>
                <a:effectLst/>
                <a:latin typeface="+mj-lt"/>
              </a:rPr>
              <a:t>v Budapešti, Maďarsko, v dňoch 22 až 24.3.2023</a:t>
            </a:r>
            <a:r>
              <a:rPr lang="sk-SK" sz="1800" b="0" i="0" dirty="0">
                <a:solidFill>
                  <a:srgbClr val="333333"/>
                </a:solidFill>
                <a:effectLst/>
                <a:latin typeface="+mj-lt"/>
              </a:rPr>
              <a:t>. Regionálne stretnutie CEWB zastupuje zväzy z Bosny a Hercegoviny, Chorvátska, Českej republiky, Maďarska, Kosova, Macedónska, Čiernej Hory, Srbska, Slovenska (za POZ sa zúčastnil predseda Pavol Korienek) a Slovinska. Stretnutie moderovala Ivana </a:t>
            </a:r>
            <a:r>
              <a:rPr lang="sk-SK" sz="1800" b="0" i="0" dirty="0" err="1">
                <a:solidFill>
                  <a:srgbClr val="333333"/>
                </a:solidFill>
                <a:effectLst/>
                <a:latin typeface="+mj-lt"/>
              </a:rPr>
              <a:t>Břeňková</a:t>
            </a:r>
            <a:r>
              <a:rPr lang="sk-SK" sz="1800" b="0" i="0" dirty="0">
                <a:solidFill>
                  <a:srgbClr val="333333"/>
                </a:solidFill>
                <a:effectLst/>
                <a:latin typeface="+mj-lt"/>
              </a:rPr>
              <a:t>, predsedníčka volebného obvodu CEWB a zástupkyňa Odborového </a:t>
            </a:r>
            <a:r>
              <a:rPr lang="sk-SK" sz="1800" b="0" i="0" dirty="0" err="1">
                <a:solidFill>
                  <a:srgbClr val="333333"/>
                </a:solidFill>
                <a:effectLst/>
                <a:latin typeface="+mj-lt"/>
              </a:rPr>
              <a:t>sväzu</a:t>
            </a:r>
            <a:r>
              <a:rPr lang="sk-SK" sz="1800" b="0" i="0" dirty="0">
                <a:solidFill>
                  <a:srgbClr val="333333"/>
                </a:solidFill>
                <a:effectLst/>
                <a:latin typeface="+mj-lt"/>
              </a:rPr>
              <a:t> zdravotníctva a sociálnej starostlivosti ČR.</a:t>
            </a:r>
          </a:p>
          <a:p>
            <a:pPr marL="0" indent="0">
              <a:buNone/>
            </a:pPr>
            <a:endParaRPr lang="sk-SK" sz="1400" dirty="0"/>
          </a:p>
          <a:p>
            <a:pPr marL="0" indent="0">
              <a:buNone/>
            </a:pPr>
            <a:endParaRPr lang="sk-SK" sz="1400" dirty="0"/>
          </a:p>
          <a:p>
            <a:pPr marL="0" indent="0">
              <a:buNone/>
            </a:pPr>
            <a:endParaRPr lang="sk-SK" sz="1400" dirty="0"/>
          </a:p>
          <a:p>
            <a:pPr marL="0" indent="0">
              <a:buNone/>
            </a:pPr>
            <a:endParaRPr lang="sk-SK" sz="1400" dirty="0"/>
          </a:p>
          <a:p>
            <a:pPr marL="0" indent="0">
              <a:buNone/>
            </a:pPr>
            <a:endParaRPr lang="sk-SK" sz="1400" dirty="0"/>
          </a:p>
        </p:txBody>
      </p:sp>
      <p:pic>
        <p:nvPicPr>
          <p:cNvPr id="7" name="Zástupný symbol obsahu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320" y="41943"/>
            <a:ext cx="1480698" cy="1512888"/>
          </a:xfrm>
          <a:prstGeom prst="rect">
            <a:avLst/>
          </a:prstGeom>
        </p:spPr>
      </p:pic>
      <p:sp>
        <p:nvSpPr>
          <p:cNvPr id="2" name="Obdĺžnik 1"/>
          <p:cNvSpPr/>
          <p:nvPr/>
        </p:nvSpPr>
        <p:spPr>
          <a:xfrm>
            <a:off x="251520" y="1484784"/>
            <a:ext cx="856895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k-SK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k-SK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Obrázok 2">
            <a:extLst>
              <a:ext uri="{FF2B5EF4-FFF2-40B4-BE49-F238E27FC236}">
                <a16:creationId xmlns:a16="http://schemas.microsoft.com/office/drawing/2014/main" id="{07F01CAF-1302-542A-08D2-5B430BE861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60032" y="3884481"/>
            <a:ext cx="3706689" cy="2780017"/>
          </a:xfrm>
          <a:prstGeom prst="rect">
            <a:avLst/>
          </a:prstGeom>
        </p:spPr>
      </p:pic>
      <p:pic>
        <p:nvPicPr>
          <p:cNvPr id="8" name="Obrázok 7">
            <a:extLst>
              <a:ext uri="{FF2B5EF4-FFF2-40B4-BE49-F238E27FC236}">
                <a16:creationId xmlns:a16="http://schemas.microsoft.com/office/drawing/2014/main" id="{D5464E91-85C3-45C3-9863-6EE2CC4F16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3608" y="4659922"/>
            <a:ext cx="2334970" cy="1426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54698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0" y="274638"/>
            <a:ext cx="7308304" cy="1143000"/>
          </a:xfrm>
          <a:solidFill>
            <a:schemeClr val="accent6">
              <a:lumMod val="75000"/>
            </a:schemeClr>
          </a:solidFill>
        </p:spPr>
        <p:txBody>
          <a:bodyPr>
            <a:normAutofit/>
          </a:bodyPr>
          <a:lstStyle/>
          <a:p>
            <a:r>
              <a:rPr lang="sk-SK" sz="4000" dirty="0"/>
              <a:t>Medzinárodné aktivity</a:t>
            </a:r>
          </a:p>
        </p:txBody>
      </p:sp>
      <p:sp>
        <p:nvSpPr>
          <p:cNvPr id="6" name="Zástupný symbol obsahu 5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5184576"/>
          </a:xfrm>
        </p:spPr>
        <p:txBody>
          <a:bodyPr>
            <a:normAutofit/>
          </a:bodyPr>
          <a:lstStyle/>
          <a:p>
            <a:pPr marL="0" indent="0" algn="l">
              <a:buNone/>
            </a:pPr>
            <a:r>
              <a:rPr lang="sk-SK" sz="2400" b="1" i="0" u="sng" dirty="0">
                <a:solidFill>
                  <a:srgbClr val="333333"/>
                </a:solidFill>
                <a:effectLst/>
                <a:latin typeface="+mj-lt"/>
              </a:rPr>
              <a:t>SVETOVÝ KONGRES PSI 2023 ŽENEVA</a:t>
            </a:r>
            <a:r>
              <a:rPr lang="en-US" sz="2400" b="1" i="0" u="sng" dirty="0">
                <a:solidFill>
                  <a:srgbClr val="333333"/>
                </a:solidFill>
                <a:effectLst/>
                <a:latin typeface="+mj-lt"/>
              </a:rPr>
              <a:t> </a:t>
            </a:r>
            <a:endParaRPr lang="sk-SK" sz="2400" b="1" i="0" u="sng" dirty="0">
              <a:solidFill>
                <a:srgbClr val="333333"/>
              </a:solidFill>
              <a:effectLst/>
              <a:latin typeface="+mj-lt"/>
            </a:endParaRPr>
          </a:p>
          <a:p>
            <a:pPr marL="0" indent="0" algn="l">
              <a:buNone/>
            </a:pPr>
            <a:r>
              <a:rPr lang="sk-SK" sz="1800" b="1" u="sng" dirty="0">
                <a:solidFill>
                  <a:srgbClr val="333333"/>
                </a:solidFill>
              </a:rPr>
              <a:t>V</a:t>
            </a:r>
            <a:r>
              <a:rPr lang="sk-SK" sz="1800" b="1" i="0" u="sng" dirty="0">
                <a:solidFill>
                  <a:srgbClr val="333333"/>
                </a:solidFill>
                <a:effectLst/>
              </a:rPr>
              <a:t> dňoch 14 až </a:t>
            </a:r>
            <a:r>
              <a:rPr lang="sk-SK" sz="1800" b="1" u="sng" dirty="0">
                <a:solidFill>
                  <a:srgbClr val="333333"/>
                </a:solidFill>
              </a:rPr>
              <a:t>18</a:t>
            </a:r>
            <a:r>
              <a:rPr lang="sk-SK" sz="1800" b="1" i="0" u="sng" dirty="0">
                <a:solidFill>
                  <a:srgbClr val="333333"/>
                </a:solidFill>
                <a:effectLst/>
              </a:rPr>
              <a:t>.10.2023  sa v Ženeve, Švajčiarsko, </a:t>
            </a:r>
            <a:r>
              <a:rPr lang="sk-SK" sz="1800" i="0" dirty="0">
                <a:effectLst/>
              </a:rPr>
              <a:t>konal </a:t>
            </a:r>
            <a:r>
              <a:rPr lang="sk-SK" sz="1800" b="0" i="0" dirty="0">
                <a:effectLst/>
              </a:rPr>
              <a:t>31. kongres PSI - Medzinárodného odborového zväzu verejných služieb, na ktorom sú prezentované aktivity odborových zväzov z celého sveta. PSI - Medzinárodná únia verejných služieb má vyše 40 miliónov členov, náš zväz je členom PSI, ako delegát a účastník sa za POZ zúčastnil </a:t>
            </a:r>
            <a:r>
              <a:rPr lang="sk-SK" sz="1800" b="1" i="0" dirty="0">
                <a:effectLst/>
              </a:rPr>
              <a:t>Ing. Richard Vadkerty</a:t>
            </a:r>
            <a:r>
              <a:rPr lang="sk-SK" sz="1800" b="0" i="0" dirty="0">
                <a:effectLst/>
              </a:rPr>
              <a:t>.</a:t>
            </a:r>
          </a:p>
          <a:p>
            <a:pPr marL="0" indent="0" algn="l">
              <a:spcBef>
                <a:spcPts val="0"/>
              </a:spcBef>
              <a:buNone/>
            </a:pPr>
            <a:r>
              <a:rPr lang="sk-SK" sz="1800" b="0" i="0" dirty="0">
                <a:effectLst/>
              </a:rPr>
              <a:t>Kongres PSI zvolil </a:t>
            </a:r>
            <a:r>
              <a:rPr lang="sk-SK" sz="1800" b="0" i="0" dirty="0" err="1">
                <a:effectLst/>
              </a:rPr>
              <a:t>Dannyho</a:t>
            </a:r>
            <a:r>
              <a:rPr lang="sk-SK" sz="1800" b="0" i="0" dirty="0">
                <a:effectLst/>
              </a:rPr>
              <a:t> </a:t>
            </a:r>
            <a:r>
              <a:rPr lang="sk-SK" sz="1800" b="0" i="0" dirty="0" err="1">
                <a:effectLst/>
              </a:rPr>
              <a:t>Bertossu</a:t>
            </a:r>
            <a:r>
              <a:rPr lang="sk-SK" sz="1800" b="0" i="0" dirty="0">
                <a:effectLst/>
              </a:rPr>
              <a:t> za generálneho tajomníka a </a:t>
            </a:r>
            <a:r>
              <a:rPr lang="sk-SK" sz="1800" b="0" i="0" dirty="0" err="1">
                <a:effectLst/>
              </a:rPr>
              <a:t>Brittu</a:t>
            </a:r>
            <a:r>
              <a:rPr lang="sk-SK" sz="1800" b="0" i="0" dirty="0">
                <a:effectLst/>
              </a:rPr>
              <a:t> </a:t>
            </a:r>
            <a:r>
              <a:rPr lang="sk-SK" sz="1800" b="0" i="0" dirty="0" err="1">
                <a:effectLst/>
              </a:rPr>
              <a:t>Lejonovú</a:t>
            </a:r>
            <a:r>
              <a:rPr lang="sk-SK" sz="1800" b="0" i="0" dirty="0">
                <a:effectLst/>
              </a:rPr>
              <a:t> za prezidentku PSI. Obom želáme veľa úspechov pri konfrontácii s výzvami, ktorým čelia svetoví pracovníci verejných služieb.</a:t>
            </a:r>
          </a:p>
          <a:p>
            <a:pPr marL="0" indent="0">
              <a:buNone/>
            </a:pPr>
            <a:endParaRPr lang="sk-SK" sz="1400" dirty="0"/>
          </a:p>
          <a:p>
            <a:pPr marL="0" indent="0">
              <a:buNone/>
            </a:pPr>
            <a:endParaRPr lang="sk-SK" sz="1400" dirty="0"/>
          </a:p>
          <a:p>
            <a:pPr marL="0" indent="0">
              <a:buNone/>
            </a:pPr>
            <a:endParaRPr lang="sk-SK" sz="1400" dirty="0"/>
          </a:p>
          <a:p>
            <a:pPr marL="0" indent="0">
              <a:buNone/>
            </a:pPr>
            <a:endParaRPr lang="sk-SK" sz="1400" dirty="0"/>
          </a:p>
          <a:p>
            <a:pPr marL="0" indent="0">
              <a:buNone/>
            </a:pPr>
            <a:endParaRPr lang="sk-SK" sz="1400" dirty="0"/>
          </a:p>
        </p:txBody>
      </p:sp>
      <p:pic>
        <p:nvPicPr>
          <p:cNvPr id="7" name="Zástupný symbol obsahu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320" y="41943"/>
            <a:ext cx="1480698" cy="1512888"/>
          </a:xfrm>
          <a:prstGeom prst="rect">
            <a:avLst/>
          </a:prstGeom>
        </p:spPr>
      </p:pic>
      <p:sp>
        <p:nvSpPr>
          <p:cNvPr id="2" name="Obdĺžnik 1"/>
          <p:cNvSpPr/>
          <p:nvPr/>
        </p:nvSpPr>
        <p:spPr>
          <a:xfrm>
            <a:off x="251520" y="1484784"/>
            <a:ext cx="856895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k-SK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k-SK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Obrázok 7">
            <a:extLst>
              <a:ext uri="{FF2B5EF4-FFF2-40B4-BE49-F238E27FC236}">
                <a16:creationId xmlns:a16="http://schemas.microsoft.com/office/drawing/2014/main" id="{D5464E91-85C3-45C3-9863-6EE2CC4F16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02235" y="5589240"/>
            <a:ext cx="1221924" cy="746554"/>
          </a:xfrm>
          <a:prstGeom prst="rect">
            <a:avLst/>
          </a:prstGeom>
        </p:spPr>
      </p:pic>
      <p:pic>
        <p:nvPicPr>
          <p:cNvPr id="4" name="Obrázok 3">
            <a:extLst>
              <a:ext uri="{FF2B5EF4-FFF2-40B4-BE49-F238E27FC236}">
                <a16:creationId xmlns:a16="http://schemas.microsoft.com/office/drawing/2014/main" id="{B92F4229-E4CE-02A1-1A8E-882B0EAC87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539" y="4186647"/>
            <a:ext cx="4162174" cy="895091"/>
          </a:xfrm>
          <a:prstGeom prst="rect">
            <a:avLst/>
          </a:prstGeom>
        </p:spPr>
      </p:pic>
      <p:pic>
        <p:nvPicPr>
          <p:cNvPr id="9" name="Obrázok 8">
            <a:extLst>
              <a:ext uri="{FF2B5EF4-FFF2-40B4-BE49-F238E27FC236}">
                <a16:creationId xmlns:a16="http://schemas.microsoft.com/office/drawing/2014/main" id="{3312A649-F9A0-4E44-113D-40858B06521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29551" y="3913168"/>
            <a:ext cx="3635896" cy="2726922"/>
          </a:xfrm>
          <a:prstGeom prst="rect">
            <a:avLst/>
          </a:prstGeom>
        </p:spPr>
      </p:pic>
      <p:pic>
        <p:nvPicPr>
          <p:cNvPr id="10" name="Obrázok 9">
            <a:extLst>
              <a:ext uri="{FF2B5EF4-FFF2-40B4-BE49-F238E27FC236}">
                <a16:creationId xmlns:a16="http://schemas.microsoft.com/office/drawing/2014/main" id="{E2963746-9AF0-95E3-832F-5E5AA5EB5E4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3568" y="5373216"/>
            <a:ext cx="1325511" cy="133213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9794763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0" y="274638"/>
            <a:ext cx="7308304" cy="1143000"/>
          </a:xfrm>
          <a:solidFill>
            <a:schemeClr val="accent6">
              <a:lumMod val="75000"/>
            </a:schemeClr>
          </a:solidFill>
        </p:spPr>
        <p:txBody>
          <a:bodyPr>
            <a:normAutofit/>
          </a:bodyPr>
          <a:lstStyle/>
          <a:p>
            <a:r>
              <a:rPr lang="sk-SK" sz="4000" dirty="0"/>
              <a:t>Ostatné aktivity</a:t>
            </a:r>
          </a:p>
        </p:txBody>
      </p:sp>
      <p:sp>
        <p:nvSpPr>
          <p:cNvPr id="6" name="Zástupný symbol obsahu 5"/>
          <p:cNvSpPr>
            <a:spLocks noGrp="1"/>
          </p:cNvSpPr>
          <p:nvPr>
            <p:ph idx="1"/>
          </p:nvPr>
        </p:nvSpPr>
        <p:spPr>
          <a:xfrm>
            <a:off x="179512" y="1412776"/>
            <a:ext cx="8753506" cy="5184576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sk-SK" sz="2400" dirty="0"/>
          </a:p>
          <a:p>
            <a:pPr marL="0" indent="0">
              <a:buNone/>
            </a:pPr>
            <a:endParaRPr lang="sk-SK" sz="2400" u="sng" dirty="0"/>
          </a:p>
          <a:p>
            <a:pPr marL="0" indent="0">
              <a:buNone/>
            </a:pPr>
            <a:r>
              <a:rPr lang="sk-SK" sz="2400" b="1" u="sng" dirty="0"/>
              <a:t>Pracovné rokovanie s predsedom ZOVE  (predseda ZOVE – Ľubomír Černota)</a:t>
            </a:r>
          </a:p>
          <a:p>
            <a:pPr marL="0" indent="0">
              <a:buNone/>
            </a:pPr>
            <a:r>
              <a:rPr lang="sk-SK" sz="2400" dirty="0"/>
              <a:t>Pracovné stretnutie ohľadom postupu pri riešení legislatívy pracovnoprávnych vzťahov v spoločnostiach, kde POZ a ZOES (člen Združenia odborárov energetiky Slovenska)  zastupujú zamestnancov.</a:t>
            </a:r>
          </a:p>
          <a:p>
            <a:pPr marL="0" indent="0">
              <a:buNone/>
            </a:pPr>
            <a:r>
              <a:rPr lang="sk-SK" sz="2400" dirty="0"/>
              <a:t>30.10.2023  – kancelária predsedu POZ Bratislava</a:t>
            </a:r>
          </a:p>
          <a:p>
            <a:pPr marL="0" indent="0">
              <a:buNone/>
            </a:pPr>
            <a:endParaRPr lang="sk-SK" sz="1200" dirty="0">
              <a:effectLst/>
            </a:endParaRPr>
          </a:p>
        </p:txBody>
      </p:sp>
      <p:pic>
        <p:nvPicPr>
          <p:cNvPr id="7" name="Zástupný symbol obsahu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508" y="0"/>
            <a:ext cx="1480698" cy="1512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888149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0" y="2564904"/>
            <a:ext cx="7236296" cy="1800200"/>
          </a:xfrm>
          <a:solidFill>
            <a:srgbClr val="FFC000"/>
          </a:solidFill>
        </p:spPr>
        <p:txBody>
          <a:bodyPr>
            <a:normAutofit/>
          </a:bodyPr>
          <a:lstStyle/>
          <a:p>
            <a:pPr algn="l"/>
            <a:r>
              <a:rPr lang="sk-SK" sz="4000" dirty="0"/>
              <a:t>          Ďakujem za pozornosť. </a:t>
            </a:r>
            <a:br>
              <a:rPr lang="sk-SK" sz="4000" dirty="0"/>
            </a:br>
            <a:r>
              <a:rPr lang="sk-SK" sz="4000" dirty="0"/>
              <a:t>                                               </a:t>
            </a:r>
            <a:r>
              <a:rPr lang="sk-SK" sz="2000" dirty="0"/>
              <a:t>Pavol Korienek</a:t>
            </a:r>
            <a:br>
              <a:rPr lang="sk-SK" sz="2000" dirty="0"/>
            </a:br>
            <a:r>
              <a:rPr lang="sk-SK" sz="2000" dirty="0"/>
              <a:t>                                                                                              predseda POZ</a:t>
            </a:r>
            <a:endParaRPr lang="sk-SK" sz="4000" dirty="0"/>
          </a:p>
        </p:txBody>
      </p:sp>
      <p:sp>
        <p:nvSpPr>
          <p:cNvPr id="6" name="Zástupný symbol obsahu 5"/>
          <p:cNvSpPr>
            <a:spLocks noGrp="1"/>
          </p:cNvSpPr>
          <p:nvPr>
            <p:ph idx="1"/>
          </p:nvPr>
        </p:nvSpPr>
        <p:spPr>
          <a:xfrm>
            <a:off x="467544" y="5517232"/>
            <a:ext cx="8229600" cy="1008112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sk-SK" sz="1400" u="sng" dirty="0"/>
          </a:p>
          <a:p>
            <a:pPr marL="0" indent="0">
              <a:buNone/>
            </a:pPr>
            <a:r>
              <a:rPr lang="sk-SK" sz="1600" dirty="0"/>
              <a:t>               </a:t>
            </a:r>
          </a:p>
          <a:p>
            <a:pPr marL="0" indent="0">
              <a:buNone/>
            </a:pPr>
            <a:endParaRPr lang="sk-SK" sz="1600" dirty="0"/>
          </a:p>
          <a:p>
            <a:pPr marL="0" indent="0">
              <a:buNone/>
            </a:pPr>
            <a:endParaRPr lang="sk-SK" sz="1400" dirty="0"/>
          </a:p>
          <a:p>
            <a:pPr marL="0" indent="0">
              <a:buNone/>
            </a:pPr>
            <a:endParaRPr lang="sk-SK" sz="1400" dirty="0"/>
          </a:p>
          <a:p>
            <a:pPr marL="0" indent="0">
              <a:buNone/>
            </a:pPr>
            <a:endParaRPr lang="sk-SK" sz="1400" dirty="0"/>
          </a:p>
          <a:p>
            <a:pPr marL="0" indent="0">
              <a:buNone/>
            </a:pPr>
            <a:endParaRPr lang="sk-SK" sz="1400" dirty="0"/>
          </a:p>
          <a:p>
            <a:pPr marL="0" indent="0">
              <a:buNone/>
            </a:pPr>
            <a:endParaRPr lang="sk-SK" sz="1400" dirty="0"/>
          </a:p>
        </p:txBody>
      </p:sp>
      <p:pic>
        <p:nvPicPr>
          <p:cNvPr id="7" name="Zástupný symbol obsahu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904" y="2708920"/>
            <a:ext cx="1480698" cy="1512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79607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3FFA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0" y="274638"/>
            <a:ext cx="7308304" cy="1143000"/>
          </a:xfrm>
          <a:solidFill>
            <a:srgbClr val="92D050"/>
          </a:solidFill>
        </p:spPr>
        <p:txBody>
          <a:bodyPr>
            <a:normAutofit/>
          </a:bodyPr>
          <a:lstStyle/>
          <a:p>
            <a:r>
              <a:rPr lang="sk-SK" sz="4000" dirty="0"/>
              <a:t>Rokovania orgánov POZ          </a:t>
            </a:r>
          </a:p>
        </p:txBody>
      </p:sp>
      <p:sp>
        <p:nvSpPr>
          <p:cNvPr id="6" name="Zástupný symbol obsahu 5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5184576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sk-SK" sz="2800" u="sng" dirty="0"/>
          </a:p>
          <a:p>
            <a:pPr marL="0" indent="0">
              <a:buNone/>
            </a:pPr>
            <a:r>
              <a:rPr lang="sk-SK" sz="2800" u="sng" dirty="0"/>
              <a:t>Zasadnutie PV OZO SPP a SPPD</a:t>
            </a:r>
          </a:p>
          <a:p>
            <a:pPr marL="0" indent="0">
              <a:buNone/>
            </a:pPr>
            <a:r>
              <a:rPr lang="sk-SK" sz="2000" dirty="0"/>
              <a:t>(25. 4. 2023 – Bratislava)</a:t>
            </a:r>
          </a:p>
          <a:p>
            <a:pPr marL="0" indent="0">
              <a:buNone/>
            </a:pPr>
            <a:endParaRPr lang="sk-SK" sz="1000" dirty="0"/>
          </a:p>
          <a:p>
            <a:r>
              <a:rPr lang="sk-SK" sz="1800" b="1" dirty="0"/>
              <a:t>Príprava tém na rokovanie Fóra sociálnych partnerov SPPD</a:t>
            </a:r>
          </a:p>
          <a:p>
            <a:r>
              <a:rPr lang="sk-SK" sz="1800" b="1" dirty="0"/>
              <a:t>Rôzne</a:t>
            </a:r>
          </a:p>
          <a:p>
            <a:pPr marL="0" indent="0">
              <a:buNone/>
            </a:pPr>
            <a:endParaRPr lang="sk-SK" sz="1800" b="1" dirty="0"/>
          </a:p>
          <a:p>
            <a:pPr marL="0" indent="0">
              <a:buNone/>
            </a:pPr>
            <a:r>
              <a:rPr lang="sk-SK" sz="2800" u="sng" dirty="0"/>
              <a:t>Zasadnutie PV OZO SPP, SPP-D</a:t>
            </a:r>
          </a:p>
          <a:p>
            <a:pPr marL="0" indent="0">
              <a:buNone/>
            </a:pPr>
            <a:r>
              <a:rPr lang="sk-SK" sz="1800" dirty="0"/>
              <a:t>(11.5. 2023 – Lučenec, hotel CLAVIS)</a:t>
            </a:r>
          </a:p>
          <a:p>
            <a:pPr marL="0" indent="0">
              <a:buNone/>
            </a:pPr>
            <a:endParaRPr lang="sk-SK" sz="1400" dirty="0"/>
          </a:p>
          <a:p>
            <a:r>
              <a:rPr lang="sk-SK" sz="1800" b="1" dirty="0"/>
              <a:t>Rokovanie k návrhu Dodatku č. 1 ku KZ SPP na roky 2023 – 2024 (mzdový nárast na rok 2024)</a:t>
            </a:r>
          </a:p>
          <a:p>
            <a:r>
              <a:rPr lang="sk-SK" sz="1800" b="1" dirty="0"/>
              <a:t>Rokovanie k návrhom kandidátov za zástupcov zamestnancov do DR SPP</a:t>
            </a:r>
          </a:p>
          <a:p>
            <a:r>
              <a:rPr lang="sk-SK" sz="1800" b="1" dirty="0"/>
              <a:t>Rôzne</a:t>
            </a:r>
          </a:p>
          <a:p>
            <a:pPr marL="0" indent="0">
              <a:buNone/>
            </a:pPr>
            <a:endParaRPr lang="sk-SK" sz="1800" b="1" dirty="0"/>
          </a:p>
          <a:p>
            <a:endParaRPr lang="sk-SK" sz="1800" dirty="0"/>
          </a:p>
          <a:p>
            <a:pPr marL="0" indent="0">
              <a:buNone/>
            </a:pPr>
            <a:endParaRPr lang="sk-SK" sz="1800" dirty="0"/>
          </a:p>
          <a:p>
            <a:pPr marL="0" indent="0">
              <a:buNone/>
            </a:pPr>
            <a:endParaRPr lang="sk-SK" sz="1800" dirty="0"/>
          </a:p>
          <a:p>
            <a:pPr marL="0" indent="0">
              <a:buNone/>
            </a:pPr>
            <a:endParaRPr lang="sk-SK" sz="1800" dirty="0"/>
          </a:p>
          <a:p>
            <a:pPr marL="0" indent="0">
              <a:buNone/>
            </a:pPr>
            <a:endParaRPr lang="sk-SK" sz="1800" dirty="0"/>
          </a:p>
        </p:txBody>
      </p:sp>
      <p:pic>
        <p:nvPicPr>
          <p:cNvPr id="7" name="Zástupný symbol obsahu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320" y="41943"/>
            <a:ext cx="1480698" cy="1512888"/>
          </a:xfrm>
          <a:prstGeom prst="rect">
            <a:avLst/>
          </a:prstGeom>
        </p:spPr>
      </p:pic>
      <p:sp>
        <p:nvSpPr>
          <p:cNvPr id="8" name="Obdĺžnik 7"/>
          <p:cNvSpPr/>
          <p:nvPr/>
        </p:nvSpPr>
        <p:spPr>
          <a:xfrm>
            <a:off x="2286000" y="1182231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sk-SK" b="1" dirty="0"/>
          </a:p>
          <a:p>
            <a:endParaRPr lang="sk-SK" b="1" dirty="0"/>
          </a:p>
          <a:p>
            <a:endParaRPr lang="sk-SK" b="1" dirty="0"/>
          </a:p>
          <a:p>
            <a:endParaRPr lang="sk-SK" b="1" dirty="0"/>
          </a:p>
        </p:txBody>
      </p:sp>
    </p:spTree>
    <p:extLst>
      <p:ext uri="{BB962C8B-B14F-4D97-AF65-F5344CB8AC3E}">
        <p14:creationId xmlns:p14="http://schemas.microsoft.com/office/powerpoint/2010/main" val="22486661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3FFA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0" y="274638"/>
            <a:ext cx="7308304" cy="1143000"/>
          </a:xfrm>
          <a:solidFill>
            <a:srgbClr val="92D050"/>
          </a:solidFill>
        </p:spPr>
        <p:txBody>
          <a:bodyPr>
            <a:normAutofit/>
          </a:bodyPr>
          <a:lstStyle/>
          <a:p>
            <a:r>
              <a:rPr lang="sk-SK" sz="4000" dirty="0"/>
              <a:t>Rokovania orgánov POZ          </a:t>
            </a:r>
          </a:p>
        </p:txBody>
      </p:sp>
      <p:sp>
        <p:nvSpPr>
          <p:cNvPr id="6" name="Zástupný symbol obsahu 5"/>
          <p:cNvSpPr>
            <a:spLocks noGrp="1"/>
          </p:cNvSpPr>
          <p:nvPr>
            <p:ph idx="1"/>
          </p:nvPr>
        </p:nvSpPr>
        <p:spPr>
          <a:xfrm>
            <a:off x="457200" y="1412775"/>
            <a:ext cx="8229600" cy="5403281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sk-SK" sz="2800" u="sng" dirty="0"/>
              <a:t>Školenie funkcionárov POZ v oblasti pracovnoprávnych predpisov</a:t>
            </a:r>
          </a:p>
          <a:p>
            <a:pPr marL="0" indent="0">
              <a:buNone/>
            </a:pPr>
            <a:r>
              <a:rPr lang="sk-SK" sz="1800" dirty="0"/>
              <a:t> (20.6. 2023 – Svit, hotel SPOLCENTRUM)</a:t>
            </a:r>
          </a:p>
          <a:p>
            <a:pPr marL="0" indent="0">
              <a:buNone/>
            </a:pPr>
            <a:endParaRPr lang="sk-SK" sz="1400" dirty="0"/>
          </a:p>
          <a:p>
            <a:r>
              <a:rPr lang="sk-SK" sz="2200" b="1" dirty="0"/>
              <a:t>Novely Zákonníka práce</a:t>
            </a:r>
          </a:p>
          <a:p>
            <a:r>
              <a:rPr lang="sk-SK" sz="2200" b="1" dirty="0"/>
              <a:t>Novely pracovnoprávnych predpisov (schválené aj pripravované)</a:t>
            </a:r>
          </a:p>
          <a:p>
            <a:r>
              <a:rPr lang="sk-SK" sz="2200" b="1" dirty="0"/>
              <a:t>Informácie, praktické rady, tipy a odporúčania z pracovnoprávnych predpisov odporúčané lektorkou JUDr. Zdenkou Dvoranovou.</a:t>
            </a:r>
          </a:p>
          <a:p>
            <a:endParaRPr lang="sk-SK" sz="1800" b="1" dirty="0"/>
          </a:p>
          <a:p>
            <a:pPr marL="0" indent="0">
              <a:buNone/>
            </a:pPr>
            <a:endParaRPr lang="sk-SK" sz="1800" dirty="0"/>
          </a:p>
          <a:p>
            <a:pPr marL="0" indent="0">
              <a:buNone/>
            </a:pPr>
            <a:endParaRPr lang="sk-SK" sz="2800" u="sng" dirty="0"/>
          </a:p>
          <a:p>
            <a:pPr marL="0" indent="0">
              <a:buNone/>
            </a:pPr>
            <a:endParaRPr lang="sk-SK" sz="2800" u="sng" dirty="0"/>
          </a:p>
          <a:p>
            <a:pPr marL="0" indent="0">
              <a:buNone/>
            </a:pPr>
            <a:endParaRPr lang="sk-SK" sz="2800" u="sng" dirty="0"/>
          </a:p>
          <a:p>
            <a:pPr marL="0" indent="0">
              <a:buNone/>
            </a:pPr>
            <a:endParaRPr lang="sk-SK" sz="2800" u="sng" dirty="0"/>
          </a:p>
          <a:p>
            <a:pPr marL="0" indent="0">
              <a:buNone/>
            </a:pPr>
            <a:endParaRPr lang="sk-SK" sz="2800" u="sng" dirty="0"/>
          </a:p>
          <a:p>
            <a:pPr marL="0" indent="0">
              <a:buNone/>
            </a:pPr>
            <a:r>
              <a:rPr lang="sk-SK" sz="2800" u="sng" dirty="0"/>
              <a:t>Zasadnutie PV OZO eustream</a:t>
            </a:r>
          </a:p>
          <a:p>
            <a:pPr marL="0" indent="0">
              <a:buNone/>
            </a:pPr>
            <a:r>
              <a:rPr lang="sk-SK" sz="1800" dirty="0"/>
              <a:t> (20.6. 2023 – Svit, hotel SPOLCENTRUM)</a:t>
            </a:r>
          </a:p>
          <a:p>
            <a:pPr marL="0" indent="0">
              <a:buNone/>
            </a:pPr>
            <a:endParaRPr lang="sk-SK" sz="1400" dirty="0"/>
          </a:p>
          <a:p>
            <a:r>
              <a:rPr lang="sk-SK" sz="2200" b="1" dirty="0"/>
              <a:t>Rokovanie sa konalo na základe podnetu z OZO eustream Nitra, v ktorom sa uvádzalo niekoľko bodov vyjadrujúcich nespokojnosť s činnosťou PV OZO eustream a POZ.</a:t>
            </a:r>
          </a:p>
          <a:p>
            <a:r>
              <a:rPr lang="sk-SK" sz="2200" b="1" dirty="0"/>
              <a:t>Rôzne</a:t>
            </a:r>
          </a:p>
          <a:p>
            <a:pPr marL="0" indent="0">
              <a:buNone/>
            </a:pPr>
            <a:endParaRPr lang="sk-SK" sz="1800" dirty="0"/>
          </a:p>
          <a:p>
            <a:pPr marL="0" indent="0">
              <a:buNone/>
            </a:pPr>
            <a:endParaRPr lang="sk-SK" sz="1800" dirty="0"/>
          </a:p>
          <a:p>
            <a:pPr marL="0" indent="0">
              <a:buNone/>
            </a:pPr>
            <a:endParaRPr lang="sk-SK" sz="1800" dirty="0"/>
          </a:p>
          <a:p>
            <a:pPr marL="0" indent="0">
              <a:buNone/>
            </a:pPr>
            <a:endParaRPr lang="sk-SK" sz="1800" dirty="0"/>
          </a:p>
        </p:txBody>
      </p:sp>
      <p:pic>
        <p:nvPicPr>
          <p:cNvPr id="7" name="Zástupný symbol obsahu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320" y="41943"/>
            <a:ext cx="1480698" cy="1512888"/>
          </a:xfrm>
          <a:prstGeom prst="rect">
            <a:avLst/>
          </a:prstGeom>
        </p:spPr>
      </p:pic>
      <p:sp>
        <p:nvSpPr>
          <p:cNvPr id="8" name="Obdĺžnik 7"/>
          <p:cNvSpPr/>
          <p:nvPr/>
        </p:nvSpPr>
        <p:spPr>
          <a:xfrm>
            <a:off x="2286000" y="1182231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sk-SK" b="1" dirty="0"/>
          </a:p>
          <a:p>
            <a:endParaRPr lang="sk-SK" b="1" dirty="0"/>
          </a:p>
          <a:p>
            <a:endParaRPr lang="sk-SK" b="1" dirty="0"/>
          </a:p>
          <a:p>
            <a:endParaRPr lang="sk-SK" b="1" dirty="0"/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id="{647983BC-B3A9-884A-DFD8-5E04482BDE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9684" y="3116797"/>
            <a:ext cx="2651788" cy="1988841"/>
          </a:xfrm>
          <a:prstGeom prst="rect">
            <a:avLst/>
          </a:prstGeom>
        </p:spPr>
      </p:pic>
      <p:pic>
        <p:nvPicPr>
          <p:cNvPr id="9" name="Obrázok 8">
            <a:extLst>
              <a:ext uri="{FF2B5EF4-FFF2-40B4-BE49-F238E27FC236}">
                <a16:creationId xmlns:a16="http://schemas.microsoft.com/office/drawing/2014/main" id="{76F99492-236F-09C2-138D-69116414D4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55776" y="3116798"/>
            <a:ext cx="2651787" cy="1988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56659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3FFA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0" y="274638"/>
            <a:ext cx="7308304" cy="1143000"/>
          </a:xfrm>
          <a:solidFill>
            <a:srgbClr val="92D050"/>
          </a:solidFill>
        </p:spPr>
        <p:txBody>
          <a:bodyPr>
            <a:normAutofit/>
          </a:bodyPr>
          <a:lstStyle/>
          <a:p>
            <a:r>
              <a:rPr lang="sk-SK" sz="4000" dirty="0"/>
              <a:t>Rokovania orgánov POZ          </a:t>
            </a:r>
          </a:p>
        </p:txBody>
      </p:sp>
      <p:sp>
        <p:nvSpPr>
          <p:cNvPr id="6" name="Zástupný symbol obsahu 5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518457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k-SK" sz="2800" u="sng" dirty="0"/>
              <a:t>Zasadnutie PV OZO SPP, SPP-D</a:t>
            </a:r>
          </a:p>
          <a:p>
            <a:pPr marL="0" indent="0">
              <a:buNone/>
            </a:pPr>
            <a:r>
              <a:rPr lang="sk-SK" sz="2000" dirty="0"/>
              <a:t>(13.7. 2023 – Lučenec, hotel CLAVIS)</a:t>
            </a:r>
          </a:p>
          <a:p>
            <a:pPr marL="0" indent="0">
              <a:buNone/>
            </a:pPr>
            <a:endParaRPr lang="sk-SK" sz="2000" dirty="0"/>
          </a:p>
          <a:p>
            <a:r>
              <a:rPr lang="sk-SK" sz="1800" b="1" dirty="0"/>
              <a:t>Rokovanie k návrhu Dodatku č. 1 ku KZ SPP na roky 2023 – 2024 (mzdový nárast na rok 2024)</a:t>
            </a:r>
          </a:p>
          <a:p>
            <a:r>
              <a:rPr lang="sk-SK" sz="1800" b="1" dirty="0"/>
              <a:t>Rôzne</a:t>
            </a:r>
          </a:p>
          <a:p>
            <a:endParaRPr lang="sk-SK" sz="1800" dirty="0"/>
          </a:p>
          <a:p>
            <a:pPr marL="0" indent="0">
              <a:buNone/>
            </a:pPr>
            <a:endParaRPr lang="sk-SK" sz="1800" dirty="0"/>
          </a:p>
          <a:p>
            <a:pPr marL="0" indent="0">
              <a:buNone/>
            </a:pPr>
            <a:endParaRPr lang="sk-SK" sz="1800" dirty="0"/>
          </a:p>
          <a:p>
            <a:pPr marL="0" indent="0">
              <a:buNone/>
            </a:pPr>
            <a:endParaRPr lang="sk-SK" sz="1800" dirty="0"/>
          </a:p>
          <a:p>
            <a:pPr marL="0" indent="0">
              <a:buNone/>
            </a:pPr>
            <a:endParaRPr lang="sk-SK" sz="1800" dirty="0"/>
          </a:p>
        </p:txBody>
      </p:sp>
      <p:pic>
        <p:nvPicPr>
          <p:cNvPr id="7" name="Zástupný symbol obsahu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320" y="41943"/>
            <a:ext cx="1480698" cy="1512888"/>
          </a:xfrm>
          <a:prstGeom prst="rect">
            <a:avLst/>
          </a:prstGeom>
        </p:spPr>
      </p:pic>
      <p:sp>
        <p:nvSpPr>
          <p:cNvPr id="8" name="Obdĺžnik 7"/>
          <p:cNvSpPr/>
          <p:nvPr/>
        </p:nvSpPr>
        <p:spPr>
          <a:xfrm>
            <a:off x="2286000" y="1182231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sk-SK" b="1" dirty="0"/>
          </a:p>
          <a:p>
            <a:endParaRPr lang="sk-SK" b="1" dirty="0"/>
          </a:p>
          <a:p>
            <a:endParaRPr lang="sk-SK" b="1" dirty="0"/>
          </a:p>
          <a:p>
            <a:endParaRPr lang="sk-SK" b="1" dirty="0"/>
          </a:p>
        </p:txBody>
      </p:sp>
      <p:pic>
        <p:nvPicPr>
          <p:cNvPr id="9" name="Obrázok 8" descr="Obrázok, na ktorom je vnútri, ošatenie, stena, osoba&#10;&#10;Automaticky generovaný popis">
            <a:extLst>
              <a:ext uri="{FF2B5EF4-FFF2-40B4-BE49-F238E27FC236}">
                <a16:creationId xmlns:a16="http://schemas.microsoft.com/office/drawing/2014/main" id="{81863FA2-4C73-C0AA-DE99-2C35293B2EE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771" y="3708412"/>
            <a:ext cx="3851920" cy="2888940"/>
          </a:xfrm>
          <a:prstGeom prst="rect">
            <a:avLst/>
          </a:prstGeom>
        </p:spPr>
      </p:pic>
      <p:pic>
        <p:nvPicPr>
          <p:cNvPr id="11" name="Obrázok 10" descr="Obrázok, na ktorom je osoba, ošatenie, vnútri, stena&#10;&#10;Automaticky generovaný popis">
            <a:extLst>
              <a:ext uri="{FF2B5EF4-FFF2-40B4-BE49-F238E27FC236}">
                <a16:creationId xmlns:a16="http://schemas.microsoft.com/office/drawing/2014/main" id="{6E093CDB-9CD4-379D-0CA0-553C0ADED9A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5291" y="3716374"/>
            <a:ext cx="3851920" cy="2888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82995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3FFA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0" y="274638"/>
            <a:ext cx="7308304" cy="1143000"/>
          </a:xfrm>
          <a:solidFill>
            <a:srgbClr val="92D050"/>
          </a:solidFill>
        </p:spPr>
        <p:txBody>
          <a:bodyPr>
            <a:normAutofit/>
          </a:bodyPr>
          <a:lstStyle/>
          <a:p>
            <a:r>
              <a:rPr lang="sk-SK" sz="4000" dirty="0"/>
              <a:t>Rokovania orgánov POZ          </a:t>
            </a:r>
          </a:p>
        </p:txBody>
      </p:sp>
      <p:sp>
        <p:nvSpPr>
          <p:cNvPr id="6" name="Zástupný symbol obsahu 5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518457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k-SK" sz="2800" u="sng" dirty="0"/>
              <a:t>Zasadnutie PV OZO SPP, SPP-D</a:t>
            </a:r>
          </a:p>
          <a:p>
            <a:pPr marL="0" indent="0">
              <a:buNone/>
            </a:pPr>
            <a:r>
              <a:rPr lang="sk-SK" sz="2000" dirty="0"/>
              <a:t>(16.8. 2023 – Lučenec, hotel CLAVIS)</a:t>
            </a:r>
          </a:p>
          <a:p>
            <a:pPr marL="0" indent="0">
              <a:buNone/>
            </a:pPr>
            <a:endParaRPr lang="sk-SK" sz="1000" dirty="0"/>
          </a:p>
          <a:p>
            <a:r>
              <a:rPr lang="sk-SK" sz="1800" b="1" dirty="0"/>
              <a:t>Rokovanie k návrhu novej KZ SPPD na roky 2024 – 2025</a:t>
            </a:r>
          </a:p>
          <a:p>
            <a:r>
              <a:rPr lang="sk-SK" sz="1800" b="1" dirty="0"/>
              <a:t>Rôzne</a:t>
            </a:r>
          </a:p>
          <a:p>
            <a:pPr marL="0" indent="0">
              <a:buNone/>
            </a:pPr>
            <a:endParaRPr lang="sk-SK" sz="1000" b="1" dirty="0"/>
          </a:p>
          <a:p>
            <a:pPr marL="0" indent="0">
              <a:buNone/>
            </a:pPr>
            <a:r>
              <a:rPr lang="sk-SK" sz="2800" u="sng" dirty="0"/>
              <a:t>Zasadnutie PV OZO SPP, SPP-D</a:t>
            </a:r>
          </a:p>
          <a:p>
            <a:pPr marL="0" indent="0">
              <a:buNone/>
            </a:pPr>
            <a:r>
              <a:rPr lang="sk-SK" sz="2000" dirty="0"/>
              <a:t>(19. 9. 2023 – Lučenec, hotel CLAVIS)</a:t>
            </a:r>
          </a:p>
          <a:p>
            <a:pPr marL="0" indent="0">
              <a:buNone/>
            </a:pPr>
            <a:endParaRPr lang="sk-SK" sz="1000" dirty="0"/>
          </a:p>
          <a:p>
            <a:r>
              <a:rPr lang="sk-SK" sz="1800" b="1" dirty="0"/>
              <a:t>Rokovanie k návrhu Dodatku č. 1 ku KZ SPP na roky 2023 – 2024 (mzdový nárast na rok 2024)</a:t>
            </a:r>
          </a:p>
          <a:p>
            <a:r>
              <a:rPr lang="sk-SK" sz="1800" b="1" dirty="0"/>
              <a:t>Rôzne</a:t>
            </a:r>
          </a:p>
          <a:p>
            <a:pPr marL="0" indent="0">
              <a:buNone/>
            </a:pPr>
            <a:endParaRPr lang="sk-SK" sz="1800" b="1" dirty="0"/>
          </a:p>
          <a:p>
            <a:endParaRPr lang="sk-SK" sz="1800" b="1" dirty="0"/>
          </a:p>
          <a:p>
            <a:endParaRPr lang="sk-SK" sz="1800" dirty="0"/>
          </a:p>
          <a:p>
            <a:pPr marL="0" indent="0">
              <a:buNone/>
            </a:pPr>
            <a:endParaRPr lang="sk-SK" sz="1800" dirty="0"/>
          </a:p>
          <a:p>
            <a:pPr marL="0" indent="0">
              <a:buNone/>
            </a:pPr>
            <a:endParaRPr lang="sk-SK" sz="1800" dirty="0"/>
          </a:p>
          <a:p>
            <a:pPr marL="0" indent="0">
              <a:buNone/>
            </a:pPr>
            <a:endParaRPr lang="sk-SK" sz="1800" dirty="0"/>
          </a:p>
          <a:p>
            <a:pPr marL="0" indent="0">
              <a:buNone/>
            </a:pPr>
            <a:endParaRPr lang="sk-SK" sz="1800" dirty="0"/>
          </a:p>
        </p:txBody>
      </p:sp>
      <p:pic>
        <p:nvPicPr>
          <p:cNvPr id="7" name="Zástupný symbol obsahu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320" y="41943"/>
            <a:ext cx="1480698" cy="1512888"/>
          </a:xfrm>
          <a:prstGeom prst="rect">
            <a:avLst/>
          </a:prstGeom>
        </p:spPr>
      </p:pic>
      <p:sp>
        <p:nvSpPr>
          <p:cNvPr id="8" name="Obdĺžnik 7"/>
          <p:cNvSpPr/>
          <p:nvPr/>
        </p:nvSpPr>
        <p:spPr>
          <a:xfrm>
            <a:off x="2286000" y="1182231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sk-SK" b="1" dirty="0"/>
          </a:p>
          <a:p>
            <a:endParaRPr lang="sk-SK" b="1" dirty="0"/>
          </a:p>
          <a:p>
            <a:endParaRPr lang="sk-SK" b="1" dirty="0"/>
          </a:p>
          <a:p>
            <a:endParaRPr lang="sk-SK" b="1" dirty="0"/>
          </a:p>
        </p:txBody>
      </p:sp>
      <p:pic>
        <p:nvPicPr>
          <p:cNvPr id="2" name="Obrázok 1">
            <a:extLst>
              <a:ext uri="{FF2B5EF4-FFF2-40B4-BE49-F238E27FC236}">
                <a16:creationId xmlns:a16="http://schemas.microsoft.com/office/drawing/2014/main" id="{0BD0C06E-28BF-681B-1E4F-0F6F610D78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4048" y="4737207"/>
            <a:ext cx="2771800" cy="2078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1815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3FFA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0" y="274638"/>
            <a:ext cx="7308304" cy="1143000"/>
          </a:xfrm>
          <a:solidFill>
            <a:srgbClr val="92D050"/>
          </a:solidFill>
        </p:spPr>
        <p:txBody>
          <a:bodyPr>
            <a:normAutofit/>
          </a:bodyPr>
          <a:lstStyle/>
          <a:p>
            <a:r>
              <a:rPr lang="sk-SK" sz="4000" dirty="0"/>
              <a:t>Rokovania orgánov POZ          </a:t>
            </a:r>
          </a:p>
        </p:txBody>
      </p:sp>
      <p:sp>
        <p:nvSpPr>
          <p:cNvPr id="6" name="Zástupný symbol obsahu 5"/>
          <p:cNvSpPr>
            <a:spLocks noGrp="1"/>
          </p:cNvSpPr>
          <p:nvPr>
            <p:ph idx="1"/>
          </p:nvPr>
        </p:nvSpPr>
        <p:spPr>
          <a:xfrm>
            <a:off x="323528" y="1412776"/>
            <a:ext cx="8363272" cy="518457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k-SK" sz="2800" u="sng" dirty="0"/>
              <a:t>Zasadnutie PV OZO SPP, SPP-D</a:t>
            </a:r>
          </a:p>
          <a:p>
            <a:pPr marL="0" indent="0">
              <a:buNone/>
            </a:pPr>
            <a:r>
              <a:rPr lang="sk-SK" sz="2000" dirty="0"/>
              <a:t>(5.10. 2023 – on-line MS TEAMS)</a:t>
            </a:r>
          </a:p>
          <a:p>
            <a:pPr marL="0" indent="0">
              <a:buNone/>
            </a:pPr>
            <a:endParaRPr lang="sk-SK" sz="1000" dirty="0"/>
          </a:p>
          <a:p>
            <a:r>
              <a:rPr lang="sk-SK" sz="1800" b="1" dirty="0"/>
              <a:t>Rokovanie k návrhu Dodatku č. 1 ku KZ SPP na roky 2023 – 2024 (mzdový nárast na rok 2024)</a:t>
            </a:r>
          </a:p>
          <a:p>
            <a:r>
              <a:rPr lang="sk-SK" sz="1800" b="1" dirty="0"/>
              <a:t>Rôzne</a:t>
            </a:r>
          </a:p>
          <a:p>
            <a:endParaRPr lang="sk-SK" sz="1800" dirty="0"/>
          </a:p>
          <a:p>
            <a:pPr marL="0" indent="0">
              <a:buNone/>
            </a:pPr>
            <a:r>
              <a:rPr lang="sk-SK" sz="2800" u="sng" dirty="0"/>
              <a:t>Zasadnutie PV OZO SPP, SPP-D</a:t>
            </a:r>
          </a:p>
          <a:p>
            <a:pPr marL="0" indent="0">
              <a:buNone/>
            </a:pPr>
            <a:r>
              <a:rPr lang="sk-SK" sz="2000" dirty="0"/>
              <a:t>(19.10. 2023  – Lučenec, hotel CLAVIS)</a:t>
            </a:r>
          </a:p>
          <a:p>
            <a:pPr marL="0" indent="0">
              <a:buNone/>
            </a:pPr>
            <a:endParaRPr lang="sk-SK" sz="800" dirty="0"/>
          </a:p>
          <a:p>
            <a:r>
              <a:rPr lang="sk-SK" sz="1700" b="1" dirty="0"/>
              <a:t>Rokovanie k návrhu novej KZ SPPD na roky 2024–2025</a:t>
            </a:r>
          </a:p>
          <a:p>
            <a:r>
              <a:rPr lang="sk-SK" sz="1700" b="1" dirty="0"/>
              <a:t>Rôzne</a:t>
            </a:r>
          </a:p>
          <a:p>
            <a:pPr marL="0" indent="0">
              <a:buNone/>
            </a:pPr>
            <a:endParaRPr lang="sk-SK" sz="1800" dirty="0"/>
          </a:p>
          <a:p>
            <a:pPr marL="0" indent="0">
              <a:buNone/>
            </a:pPr>
            <a:endParaRPr lang="sk-SK" sz="1800" dirty="0"/>
          </a:p>
          <a:p>
            <a:pPr marL="0" indent="0">
              <a:buNone/>
            </a:pPr>
            <a:endParaRPr lang="sk-SK" sz="1800" dirty="0"/>
          </a:p>
        </p:txBody>
      </p:sp>
      <p:pic>
        <p:nvPicPr>
          <p:cNvPr id="7" name="Zástupný symbol obsahu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320" y="41943"/>
            <a:ext cx="1480698" cy="1512888"/>
          </a:xfrm>
          <a:prstGeom prst="rect">
            <a:avLst/>
          </a:prstGeom>
        </p:spPr>
      </p:pic>
      <p:sp>
        <p:nvSpPr>
          <p:cNvPr id="8" name="Obdĺžnik 7"/>
          <p:cNvSpPr/>
          <p:nvPr/>
        </p:nvSpPr>
        <p:spPr>
          <a:xfrm>
            <a:off x="2286000" y="1182231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sk-SK" b="1" dirty="0"/>
          </a:p>
          <a:p>
            <a:endParaRPr lang="sk-SK" b="1" dirty="0"/>
          </a:p>
          <a:p>
            <a:endParaRPr lang="sk-SK" b="1" dirty="0"/>
          </a:p>
          <a:p>
            <a:endParaRPr lang="sk-SK" b="1" dirty="0"/>
          </a:p>
        </p:txBody>
      </p:sp>
      <p:pic>
        <p:nvPicPr>
          <p:cNvPr id="2" name="Obrázok 1">
            <a:extLst>
              <a:ext uri="{FF2B5EF4-FFF2-40B4-BE49-F238E27FC236}">
                <a16:creationId xmlns:a16="http://schemas.microsoft.com/office/drawing/2014/main" id="{8ADD5029-AB1E-AD19-A4D2-4D19735D8E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4372" y="3861048"/>
            <a:ext cx="3347864" cy="2510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88031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3FFA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0" y="274638"/>
            <a:ext cx="7308304" cy="1143000"/>
          </a:xfrm>
          <a:solidFill>
            <a:srgbClr val="92D050"/>
          </a:solidFill>
        </p:spPr>
        <p:txBody>
          <a:bodyPr>
            <a:normAutofit/>
          </a:bodyPr>
          <a:lstStyle/>
          <a:p>
            <a:r>
              <a:rPr lang="sk-SK" sz="4000" dirty="0"/>
              <a:t>Rokovania orgánov POZ          </a:t>
            </a:r>
          </a:p>
        </p:txBody>
      </p:sp>
      <p:sp>
        <p:nvSpPr>
          <p:cNvPr id="6" name="Zástupný symbol obsahu 5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5184576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sk-SK" sz="1800" dirty="0"/>
          </a:p>
          <a:p>
            <a:pPr marL="0" indent="0">
              <a:buNone/>
            </a:pPr>
            <a:r>
              <a:rPr lang="sk-SK" sz="2800" u="sng" dirty="0"/>
              <a:t>Zasadnutie PV OZO SPP, SPP-D</a:t>
            </a:r>
          </a:p>
          <a:p>
            <a:pPr marL="0" indent="0">
              <a:buNone/>
            </a:pPr>
            <a:r>
              <a:rPr lang="sk-SK" sz="2000" dirty="0"/>
              <a:t>(8.11. 2023 – on-line MS TEAMS)</a:t>
            </a:r>
          </a:p>
          <a:p>
            <a:pPr marL="0" indent="0">
              <a:buNone/>
            </a:pPr>
            <a:endParaRPr lang="sk-SK" sz="2000" dirty="0"/>
          </a:p>
          <a:p>
            <a:r>
              <a:rPr lang="sk-SK" sz="1800" b="1" dirty="0"/>
              <a:t>Rokovanie k návrhu novej KZ SPPD na roky 2024 – 2025</a:t>
            </a:r>
          </a:p>
          <a:p>
            <a:r>
              <a:rPr lang="sk-SK" sz="1800" b="1" dirty="0"/>
              <a:t>Rôzne</a:t>
            </a:r>
          </a:p>
          <a:p>
            <a:pPr marL="0" indent="0">
              <a:buNone/>
            </a:pPr>
            <a:endParaRPr lang="sk-SK" sz="1800" dirty="0"/>
          </a:p>
          <a:p>
            <a:pPr marL="0" indent="0">
              <a:buNone/>
            </a:pPr>
            <a:endParaRPr lang="sk-SK" sz="1800" dirty="0"/>
          </a:p>
          <a:p>
            <a:pPr marL="0" indent="0">
              <a:buNone/>
            </a:pPr>
            <a:r>
              <a:rPr lang="sk-SK" sz="2800" dirty="0"/>
              <a:t>   </a:t>
            </a:r>
            <a:endParaRPr lang="sk-SK" sz="1800" dirty="0"/>
          </a:p>
          <a:p>
            <a:pPr marL="0" indent="0">
              <a:buNone/>
            </a:pPr>
            <a:endParaRPr lang="sk-SK" sz="1800" dirty="0"/>
          </a:p>
          <a:p>
            <a:pPr marL="0" indent="0">
              <a:buNone/>
            </a:pPr>
            <a:endParaRPr lang="sk-SK" sz="1800" dirty="0"/>
          </a:p>
        </p:txBody>
      </p:sp>
      <p:pic>
        <p:nvPicPr>
          <p:cNvPr id="7" name="Zástupný symbol obsahu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320" y="41943"/>
            <a:ext cx="1480698" cy="1512888"/>
          </a:xfrm>
          <a:prstGeom prst="rect">
            <a:avLst/>
          </a:prstGeom>
        </p:spPr>
      </p:pic>
      <p:sp>
        <p:nvSpPr>
          <p:cNvPr id="8" name="Obdĺžnik 7"/>
          <p:cNvSpPr/>
          <p:nvPr/>
        </p:nvSpPr>
        <p:spPr>
          <a:xfrm>
            <a:off x="2286000" y="1182231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sk-SK" b="1" dirty="0"/>
          </a:p>
          <a:p>
            <a:endParaRPr lang="sk-SK" b="1" dirty="0"/>
          </a:p>
          <a:p>
            <a:endParaRPr lang="sk-SK" b="1" dirty="0"/>
          </a:p>
          <a:p>
            <a:endParaRPr lang="sk-SK" b="1" dirty="0"/>
          </a:p>
        </p:txBody>
      </p:sp>
    </p:spTree>
    <p:extLst>
      <p:ext uri="{BB962C8B-B14F-4D97-AF65-F5344CB8AC3E}">
        <p14:creationId xmlns:p14="http://schemas.microsoft.com/office/powerpoint/2010/main" val="1684523835"/>
      </p:ext>
    </p:extLst>
  </p:cSld>
  <p:clrMapOvr>
    <a:masterClrMapping/>
  </p:clrMapOvr>
</p:sld>
</file>

<file path=ppt/theme/theme1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3907</TotalTime>
  <Words>2635</Words>
  <Application>Microsoft Office PowerPoint</Application>
  <PresentationFormat>Prezentácia na obrazovke (4:3)</PresentationFormat>
  <Paragraphs>415</Paragraphs>
  <Slides>33</Slides>
  <Notes>12</Notes>
  <HiddenSlides>0</HiddenSlides>
  <MMClips>0</MMClips>
  <ScaleCrop>false</ScaleCrop>
  <HeadingPairs>
    <vt:vector size="6" baseType="variant">
      <vt:variant>
        <vt:lpstr>Použité písma</vt:lpstr>
      </vt:variant>
      <vt:variant>
        <vt:i4>3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33</vt:i4>
      </vt:variant>
    </vt:vector>
  </HeadingPairs>
  <TitlesOfParts>
    <vt:vector size="37" baseType="lpstr">
      <vt:lpstr>Arial</vt:lpstr>
      <vt:lpstr>Calibri</vt:lpstr>
      <vt:lpstr>Wingdings</vt:lpstr>
      <vt:lpstr>Motív Office</vt:lpstr>
      <vt:lpstr>RADA PREDSEDOV POZ SVIT 23. – 24. 11. 2023</vt:lpstr>
      <vt:lpstr>Informácie z POZ od predposlednej                          Rady predsedov POZ </vt:lpstr>
      <vt:lpstr>Rokovania orgánov POZ          </vt:lpstr>
      <vt:lpstr>Rokovania orgánov POZ          </vt:lpstr>
      <vt:lpstr>Rokovania orgánov POZ          </vt:lpstr>
      <vt:lpstr>Rokovania orgánov POZ          </vt:lpstr>
      <vt:lpstr>Rokovania orgánov POZ          </vt:lpstr>
      <vt:lpstr>Rokovania orgánov POZ          </vt:lpstr>
      <vt:lpstr>Rokovania orgánov POZ          </vt:lpstr>
      <vt:lpstr>Rokovania so zamestnávateľmi</vt:lpstr>
      <vt:lpstr>Rokovania so zamestnávateľmi</vt:lpstr>
      <vt:lpstr>Rokovania so zamestnávateľmi</vt:lpstr>
      <vt:lpstr>Rokovania so zamestnávateľmi</vt:lpstr>
      <vt:lpstr>Rokovania so zamestnávateľmi</vt:lpstr>
      <vt:lpstr>Rokovania so zamestnávateľmi</vt:lpstr>
      <vt:lpstr>Rokovania so zamestnávateľmi</vt:lpstr>
      <vt:lpstr>Rokovania so zamestnávateľmi</vt:lpstr>
      <vt:lpstr>Rokovania so zamestnávateľmi</vt:lpstr>
      <vt:lpstr>Rokovania so zamestnávateľmi</vt:lpstr>
      <vt:lpstr>Rokovania so zamestnávateľmi</vt:lpstr>
      <vt:lpstr>Rokovania so zamestnávateľmi</vt:lpstr>
      <vt:lpstr>Odborové základné organizácie</vt:lpstr>
      <vt:lpstr>Odborové základné organizácie</vt:lpstr>
      <vt:lpstr>Odborové základné organizácie</vt:lpstr>
      <vt:lpstr>Odborové základné organizácie</vt:lpstr>
      <vt:lpstr>Odborové základné organizácie</vt:lpstr>
      <vt:lpstr>Odborové základné organizácie</vt:lpstr>
      <vt:lpstr>Odborové základné organizácie</vt:lpstr>
      <vt:lpstr>Medzinárodné aktivity</vt:lpstr>
      <vt:lpstr>Medzinárodné aktivity</vt:lpstr>
      <vt:lpstr>Medzinárodné aktivity</vt:lpstr>
      <vt:lpstr>Ostatné aktivity</vt:lpstr>
      <vt:lpstr>          Ďakujem za pozornosť.                                                 Pavol Korienek                                                                                               predseda POZ</vt:lpstr>
    </vt:vector>
  </TitlesOfParts>
  <Company>Slovensky plynarensky priemysel, a.s.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Informácia z POZ od poslednej                           Rady predsedov POZ</dc:title>
  <dc:creator>Korienek Pavol</dc:creator>
  <cp:lastModifiedBy>Korienek Pavol</cp:lastModifiedBy>
  <cp:revision>239</cp:revision>
  <dcterms:created xsi:type="dcterms:W3CDTF">2016-10-05T07:46:02Z</dcterms:created>
  <dcterms:modified xsi:type="dcterms:W3CDTF">2023-11-27T10:46:55Z</dcterms:modified>
</cp:coreProperties>
</file>